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60" r:id="rId2"/>
    <p:sldId id="297" r:id="rId3"/>
    <p:sldId id="325" r:id="rId4"/>
    <p:sldId id="264" r:id="rId5"/>
    <p:sldId id="261" r:id="rId6"/>
    <p:sldId id="336" r:id="rId7"/>
    <p:sldId id="270" r:id="rId8"/>
    <p:sldId id="328" r:id="rId9"/>
    <p:sldId id="337" r:id="rId10"/>
    <p:sldId id="269" r:id="rId11"/>
    <p:sldId id="273" r:id="rId12"/>
    <p:sldId id="274" r:id="rId13"/>
    <p:sldId id="272" r:id="rId14"/>
    <p:sldId id="324" r:id="rId15"/>
    <p:sldId id="322" r:id="rId16"/>
    <p:sldId id="329" r:id="rId17"/>
    <p:sldId id="338" r:id="rId18"/>
    <p:sldId id="363" r:id="rId19"/>
    <p:sldId id="288" r:id="rId20"/>
    <p:sldId id="330" r:id="rId21"/>
    <p:sldId id="339" r:id="rId22"/>
    <p:sldId id="278" r:id="rId23"/>
    <p:sldId id="279" r:id="rId24"/>
    <p:sldId id="280" r:id="rId25"/>
    <p:sldId id="281" r:id="rId26"/>
    <p:sldId id="334" r:id="rId27"/>
    <p:sldId id="331" r:id="rId28"/>
    <p:sldId id="284" r:id="rId29"/>
    <p:sldId id="286" r:id="rId30"/>
    <p:sldId id="285" r:id="rId31"/>
    <p:sldId id="287" r:id="rId32"/>
    <p:sldId id="289" r:id="rId33"/>
    <p:sldId id="362" r:id="rId34"/>
    <p:sldId id="290" r:id="rId35"/>
    <p:sldId id="291" r:id="rId36"/>
    <p:sldId id="292" r:id="rId37"/>
    <p:sldId id="293" r:id="rId38"/>
    <p:sldId id="294" r:id="rId39"/>
    <p:sldId id="295" r:id="rId40"/>
    <p:sldId id="351" r:id="rId41"/>
    <p:sldId id="352" r:id="rId42"/>
    <p:sldId id="353" r:id="rId43"/>
    <p:sldId id="354" r:id="rId44"/>
    <p:sldId id="355" r:id="rId45"/>
    <p:sldId id="356" r:id="rId46"/>
    <p:sldId id="296" r:id="rId47"/>
    <p:sldId id="298" r:id="rId48"/>
    <p:sldId id="314" r:id="rId49"/>
    <p:sldId id="359" r:id="rId50"/>
    <p:sldId id="316" r:id="rId51"/>
    <p:sldId id="317" r:id="rId52"/>
    <p:sldId id="360" r:id="rId53"/>
    <p:sldId id="318" r:id="rId54"/>
    <p:sldId id="319" r:id="rId55"/>
    <p:sldId id="321" r:id="rId56"/>
    <p:sldId id="259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348" r:id="rId66"/>
    <p:sldId id="349" r:id="rId67"/>
    <p:sldId id="350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사용자" initials="Office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9D4"/>
    <a:srgbClr val="F8F8F8"/>
    <a:srgbClr val="D04D6F"/>
    <a:srgbClr val="D97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5"/>
    <p:restoredTop sz="81308" autoAdjust="0"/>
  </p:normalViewPr>
  <p:slideViewPr>
    <p:cSldViewPr snapToGrid="0" snapToObjects="1">
      <p:cViewPr>
        <p:scale>
          <a:sx n="100" d="100"/>
          <a:sy n="100" d="100"/>
        </p:scale>
        <p:origin x="616" y="-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commentAuthors" Target="commentAuthors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F7159-AEA2-0A4C-9D7B-449924EC0965}" type="datetimeFigureOut">
              <a:rPr kumimoji="1" lang="ko-KR" altLang="en-US" smtClean="0"/>
              <a:t>2018. 10. 29.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7C98-C77B-324B-9932-454793A7E2A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635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0860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2296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407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901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476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190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718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853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811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725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6121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VM</a:t>
            </a:r>
            <a:r>
              <a:rPr kumimoji="1" lang="en-US" altLang="ko-KR" baseline="0" dirty="0" smtClean="0"/>
              <a:t> : </a:t>
            </a:r>
            <a:r>
              <a:rPr kumimoji="1" lang="ko-KR" altLang="en-US" baseline="0" dirty="0" smtClean="0"/>
              <a:t>배포가 적고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안정적으로 구동되어야 하는 상황</a:t>
            </a:r>
            <a:r>
              <a:rPr kumimoji="1" lang="en-US" altLang="ko-KR" baseline="0" dirty="0" smtClean="0"/>
              <a:t>(VM</a:t>
            </a:r>
            <a:r>
              <a:rPr kumimoji="1" lang="ko-KR" altLang="en-US" baseline="0" dirty="0" smtClean="0"/>
              <a:t>끼리 독립적이라 침투하기 어려움</a:t>
            </a:r>
            <a:r>
              <a:rPr kumimoji="1" lang="en-US" altLang="ko-KR" baseline="0" dirty="0" smtClean="0"/>
              <a:t>)</a:t>
            </a:r>
          </a:p>
          <a:p>
            <a:r>
              <a:rPr kumimoji="1" lang="en-US" altLang="ko-KR" baseline="0" dirty="0" smtClean="0"/>
              <a:t>Container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:</a:t>
            </a:r>
            <a:r>
              <a:rPr kumimoji="1" lang="ko-KR" altLang="en-US" baseline="0" dirty="0" smtClean="0"/>
              <a:t> 빠르고 적시에 배포가 이루어져야 하는 상황</a:t>
            </a:r>
            <a:r>
              <a:rPr kumimoji="1" lang="en-US" altLang="ko-KR" baseline="0" dirty="0" smtClean="0"/>
              <a:t>(</a:t>
            </a:r>
            <a:r>
              <a:rPr kumimoji="1" lang="ko-KR" altLang="en-US" baseline="0" dirty="0" smtClean="0"/>
              <a:t>퍼포먼스 극대화 및 쉬운 확장 가능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경량화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네트워크 부하 감소</a:t>
            </a:r>
            <a:r>
              <a:rPr kumimoji="1" lang="en-US" altLang="ko-KR" baseline="0" dirty="0" smtClean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9820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151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26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028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743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387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433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0907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8112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866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45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7987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6707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88478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04828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0717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23332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생성한</a:t>
            </a:r>
            <a:r>
              <a:rPr kumimoji="1" lang="ko-KR" altLang="en-US" baseline="0" dirty="0" smtClean="0"/>
              <a:t> 오브젝트</a:t>
            </a:r>
            <a:r>
              <a:rPr kumimoji="1" lang="ko-KR" altLang="en-US" dirty="0" smtClean="0"/>
              <a:t>들 유저별로 모두 삭제</a:t>
            </a:r>
            <a:endParaRPr kumimoji="1" lang="en-US" altLang="ko-KR" dirty="0" smtClean="0"/>
          </a:p>
          <a:p>
            <a:r>
              <a:rPr kumimoji="1" lang="ko-KR" altLang="en-US" dirty="0" smtClean="0"/>
              <a:t>나는 </a:t>
            </a:r>
            <a:r>
              <a:rPr kumimoji="1" lang="en-US" altLang="ko-KR" dirty="0" smtClean="0"/>
              <a:t>deployment</a:t>
            </a:r>
            <a:r>
              <a:rPr kumimoji="1" lang="ko-KR" altLang="en-US" dirty="0" smtClean="0"/>
              <a:t>만 삭제</a:t>
            </a:r>
            <a:endParaRPr kumimoji="1" lang="en-US" altLang="ko-KR" dirty="0" smtClean="0"/>
          </a:p>
          <a:p>
            <a:r>
              <a:rPr kumimoji="1" lang="en-US" altLang="ko-KR" dirty="0" err="1" smtClean="0"/>
              <a:t>Kubectl</a:t>
            </a:r>
            <a:r>
              <a:rPr kumimoji="1" lang="en-US" altLang="ko-KR" dirty="0" smtClean="0"/>
              <a:t> delete </a:t>
            </a:r>
            <a:r>
              <a:rPr kumimoji="1" lang="en-US" altLang="ko-KR" dirty="0" err="1" smtClean="0"/>
              <a:t>deploy,svc</a:t>
            </a:r>
            <a:r>
              <a:rPr kumimoji="1" lang="en-US" altLang="ko-KR" dirty="0" smtClean="0"/>
              <a:t> --all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40551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958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0791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1583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466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4417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6043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0120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9657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46306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62362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2777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205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3320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64191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289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2948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39657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830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052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2376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425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159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7791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2018. 10. 29.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20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2018. 10. 29.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2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2018. 10. 29.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053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.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직사각형 698"/>
          <p:cNvSpPr/>
          <p:nvPr userDrawn="1"/>
        </p:nvSpPr>
        <p:spPr>
          <a:xfrm>
            <a:off x="294667" y="333375"/>
            <a:ext cx="11622678" cy="6194425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>
                <a:alpha val="20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cxnSp>
        <p:nvCxnSpPr>
          <p:cNvPr id="977" name="직선 연결선 976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8" name="직선 연결선 977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9" name="직사각형 978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980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994" name="직사각형 993"/>
          <p:cNvSpPr/>
          <p:nvPr userDrawn="1"/>
        </p:nvSpPr>
        <p:spPr bwMode="auto">
          <a:xfrm>
            <a:off x="410308" y="1260950"/>
            <a:ext cx="1135770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9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96" name="직선 연결선 995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7" name="직선 연결선 996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5" name="직사각형 4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6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7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3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4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0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2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4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6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7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9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</p:grpSp>
        <p:sp>
          <p:nvSpPr>
            <p:cNvPr id="16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146374" y="152400"/>
              <a:ext cx="9683426" cy="6580584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586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0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7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grpSp>
          <p:nvGrpSpPr>
            <p:cNvPr id="18" name="그룹 17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3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5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7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</p:grpSp>
        <p:sp>
          <p:nvSpPr>
            <p:cNvPr id="19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0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1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  <p:sp>
        <p:nvSpPr>
          <p:cNvPr id="50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12610" y="1700809"/>
            <a:ext cx="824501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2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575656" y="2684543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575656" y="3220251"/>
            <a:ext cx="8230997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689861" y="6221634"/>
            <a:ext cx="67798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Copyrightⓒ2018 by SK CLOUDZ LABS 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033" y="6087038"/>
            <a:ext cx="1245356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33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직사각형 287"/>
          <p:cNvSpPr/>
          <p:nvPr userDrawn="1"/>
        </p:nvSpPr>
        <p:spPr>
          <a:xfrm>
            <a:off x="453293" y="440668"/>
            <a:ext cx="11394830" cy="583264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cxnSp>
        <p:nvCxnSpPr>
          <p:cNvPr id="294" name="직선 연결선 29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6" name="직사각형 29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9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98" name="직사각형 297"/>
          <p:cNvSpPr/>
          <p:nvPr userDrawn="1"/>
        </p:nvSpPr>
        <p:spPr bwMode="auto">
          <a:xfrm>
            <a:off x="410308" y="1260950"/>
            <a:ext cx="1135770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303" name="직선 연결선 302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7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 bwMode="auto">
          <a:xfrm>
            <a:off x="417148" y="1398061"/>
            <a:ext cx="11357707" cy="502708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텍스트 개체 틀 2"/>
          <p:cNvSpPr>
            <a:spLocks noGrp="1"/>
          </p:cNvSpPr>
          <p:nvPr>
            <p:ph type="body" sz="quarter" idx="19" hasCustomPrompt="1"/>
          </p:nvPr>
        </p:nvSpPr>
        <p:spPr>
          <a:xfrm>
            <a:off x="423986" y="944725"/>
            <a:ext cx="11354079" cy="360039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 anchorCtr="0">
            <a:noAutofit/>
          </a:bodyPr>
          <a:lstStyle>
            <a:lvl1pPr marL="84600" indent="0">
              <a:buNone/>
              <a:defRPr sz="1200" b="0" spc="0">
                <a:solidFill>
                  <a:schemeClr val="bg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20" hasCustomPrompt="1"/>
          </p:nvPr>
        </p:nvSpPr>
        <p:spPr>
          <a:xfrm>
            <a:off x="533122" y="1484785"/>
            <a:ext cx="11158693" cy="255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 anchorCtr="0">
            <a:noAutofit/>
          </a:bodyPr>
          <a:lstStyle>
            <a:lvl1pPr marL="84600" indent="0" algn="ctr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88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1" y="487420"/>
            <a:ext cx="11463216" cy="389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84600" indent="0">
              <a:buNone/>
              <a:defRPr sz="1700" b="0" strike="noStrike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입력해주세요</a:t>
            </a:r>
            <a:endParaRPr lang="ko-KR" altLang="en-US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21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377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8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 userDrawn="1"/>
        </p:nvSpPr>
        <p:spPr bwMode="auto">
          <a:xfrm>
            <a:off x="417148" y="584685"/>
            <a:ext cx="11357707" cy="5840458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430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2018. 10. 29.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52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2018. 10. 29.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02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2018. 10. 29.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43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2018. 10. 29.</a:t>
            </a:fld>
            <a:endParaRPr kumimoji="1"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33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2018. 10. 29.</a:t>
            </a:fld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89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2018. 10. 29.</a:t>
            </a:fld>
            <a:endParaRPr kumimoji="1"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2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2018. 10. 29.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46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2018. 10. 29.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17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F28BC-14D5-3847-84E8-A484DAC07DA1}" type="datetimeFigureOut">
              <a:rPr kumimoji="1" lang="ko-KR" altLang="en-US" smtClean="0"/>
              <a:t>2018. 10. 29.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2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6" r:id="rId16"/>
    <p:sldLayoutId id="2147483667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myshare.skcc.com/display/CNADOC/50.+Container+as+a+Service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ygit.skcc.com/scm/cna/awesome-media-frontend-solution.git" TargetMode="External"/><Relationship Id="rId4" Type="http://schemas.openxmlformats.org/officeDocument/2006/relationships/hyperlink" Target="https://docs.docker.com/docker-for-windows/install/" TargetMode="External"/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mygit.skcc.com/scm/cna/awesome-media-backend-solution.git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텍스트 개체 틀 107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시작하기</a:t>
            </a:r>
            <a:endParaRPr lang="en-US" altLang="ko-KR" dirty="0" smtClean="0"/>
          </a:p>
        </p:txBody>
      </p:sp>
      <p:sp>
        <p:nvSpPr>
          <p:cNvPr id="109" name="텍스트 개체 틀 108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V.1.0.0</a:t>
            </a:r>
            <a:endParaRPr lang="ko-KR" altLang="en-US" dirty="0"/>
          </a:p>
        </p:txBody>
      </p:sp>
      <p:sp>
        <p:nvSpPr>
          <p:cNvPr id="110" name="텍스트 개체 틀 109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2018.03.08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3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개발한 애플리케이션을 기반으로 </a:t>
            </a:r>
            <a:r>
              <a:rPr lang="en-US" altLang="ko-KR" dirty="0"/>
              <a:t>Docker Image</a:t>
            </a:r>
            <a:r>
              <a:rPr lang="ko-KR" altLang="en-US" dirty="0"/>
              <a:t>를 구성해 보기 전에 </a:t>
            </a:r>
            <a:r>
              <a:rPr lang="en-US" altLang="ko-KR" dirty="0"/>
              <a:t>Docker</a:t>
            </a:r>
            <a:r>
              <a:rPr lang="ko-KR" altLang="en-US" dirty="0"/>
              <a:t>의 기본 구조에 대해서 </a:t>
            </a:r>
            <a:r>
              <a:rPr lang="ko-KR" altLang="en-US" dirty="0" smtClean="0"/>
              <a:t>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8143050" y="1439815"/>
            <a:ext cx="3492195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리눅스 컨테이너 기술을 제공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서버</a:t>
            </a:r>
            <a:r>
              <a:rPr lang="en-US" altLang="ko-KR" dirty="0" smtClean="0"/>
              <a:t>-</a:t>
            </a:r>
            <a:r>
              <a:rPr lang="ko-KR" altLang="en-US" dirty="0" smtClean="0"/>
              <a:t>클라이언트 구조로 </a:t>
            </a:r>
            <a:r>
              <a:rPr lang="en-US" altLang="ko-KR" dirty="0" smtClean="0"/>
              <a:t>RestAPI</a:t>
            </a:r>
            <a:r>
              <a:rPr lang="ko-KR" altLang="en-US" dirty="0" smtClean="0"/>
              <a:t>를 통해 통신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다양한 기업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단체에서 제공하는 표준 이미지를</a:t>
            </a:r>
            <a:r>
              <a:rPr lang="en-US" altLang="ko-KR" dirty="0" smtClean="0"/>
              <a:t>Docker Store</a:t>
            </a:r>
            <a:r>
              <a:rPr lang="ko-KR" altLang="en-US" dirty="0" smtClean="0"/>
              <a:t>를 통해  활용</a:t>
            </a:r>
            <a:r>
              <a:rPr lang="en-US" altLang="ko-KR" dirty="0" smtClean="0"/>
              <a:t>(</a:t>
            </a:r>
            <a:r>
              <a:rPr lang="en-US" altLang="ko-KR" dirty="0"/>
              <a:t>M</a:t>
            </a:r>
            <a:r>
              <a:rPr lang="en-US" altLang="ko-KR" dirty="0" smtClean="0"/>
              <a:t>ysql, Redis, Mongodb, Jira, Jenkins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Host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Docker Daemon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Docker Client</a:t>
            </a:r>
            <a:r>
              <a:rPr lang="ko-KR" altLang="en-US" dirty="0" smtClean="0"/>
              <a:t>로부터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요청을 수신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Image, Container, Volume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Docker Object</a:t>
            </a:r>
            <a:r>
              <a:rPr lang="ko-KR" altLang="en-US" dirty="0" smtClean="0"/>
              <a:t>를 관리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컨테이너를 실행하는 주체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Image</a:t>
            </a:r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컨테이너생성을 위한 템플릿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Dockerfile</a:t>
            </a:r>
            <a:r>
              <a:rPr lang="ko-KR" altLang="en-US" dirty="0" smtClean="0"/>
              <a:t>을 통해 빌드하여 구성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Container</a:t>
            </a:r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이미지를 통해 생성되는 인스턴스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다른 컨테이너와는 격리된 구조</a:t>
            </a:r>
            <a:endParaRPr lang="en-US" altLang="ko-KR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36" y="1553383"/>
            <a:ext cx="7580761" cy="4322761"/>
          </a:xfrm>
          <a:prstGeom prst="rect">
            <a:avLst/>
          </a:prstGeom>
        </p:spPr>
      </p:pic>
      <p:sp>
        <p:nvSpPr>
          <p:cNvPr id="14" name="텍스트 개체 틀 10"/>
          <p:cNvSpPr txBox="1">
            <a:spLocks/>
          </p:cNvSpPr>
          <p:nvPr/>
        </p:nvSpPr>
        <p:spPr>
          <a:xfrm>
            <a:off x="562289" y="3839932"/>
            <a:ext cx="1928248" cy="2053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Client</a:t>
            </a:r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사용자가 </a:t>
            </a:r>
            <a:r>
              <a:rPr lang="en-US" altLang="ko-KR" dirty="0" smtClean="0"/>
              <a:t>Docker Daemon</a:t>
            </a:r>
            <a:r>
              <a:rPr lang="ko-KR" altLang="en-US" dirty="0" smtClean="0"/>
              <a:t>과 통신 가능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b="1" i="1" dirty="0" smtClean="0"/>
              <a:t> </a:t>
            </a:r>
            <a:r>
              <a:rPr lang="en-US" altLang="ko-KR" b="1" i="1" dirty="0" smtClean="0"/>
              <a:t>docker run </a:t>
            </a:r>
            <a:r>
              <a:rPr lang="ko-KR" altLang="en-US" dirty="0" smtClean="0"/>
              <a:t>과 같은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명령을  </a:t>
            </a:r>
            <a:r>
              <a:rPr lang="en-US" altLang="ko-KR" dirty="0" smtClean="0"/>
              <a:t>Daemon</a:t>
            </a:r>
            <a:r>
              <a:rPr lang="ko-KR" altLang="en-US" dirty="0" smtClean="0"/>
              <a:t>에 전송 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둘 이상의 </a:t>
            </a:r>
            <a:r>
              <a:rPr lang="en-US" altLang="ko-KR" dirty="0" smtClean="0"/>
              <a:t>Daemon</a:t>
            </a:r>
            <a:r>
              <a:rPr lang="ko-KR" altLang="en-US" dirty="0" smtClean="0"/>
              <a:t>과 통신 가능 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931266" y="3839932"/>
            <a:ext cx="1974988" cy="2053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/>
              <a:t>Docker Registry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/>
              <a:t> Docker Image</a:t>
            </a:r>
            <a:r>
              <a:rPr lang="ko-KR" altLang="en-US" dirty="0"/>
              <a:t>를 저장 및 관리하는 </a:t>
            </a:r>
            <a:r>
              <a:rPr lang="ko-KR" altLang="en-US" dirty="0" smtClean="0"/>
              <a:t>공간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Public Registry</a:t>
            </a:r>
            <a:r>
              <a:rPr lang="ko-KR" altLang="en-US" dirty="0" smtClean="0"/>
              <a:t>로서 </a:t>
            </a:r>
            <a:r>
              <a:rPr lang="en-US" altLang="ko-KR" dirty="0" smtClean="0"/>
              <a:t>Docker Hub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Docker Cloud</a:t>
            </a:r>
            <a:r>
              <a:rPr lang="ko-KR" altLang="en-US" dirty="0" smtClean="0"/>
              <a:t>를 사용</a:t>
            </a:r>
            <a:endParaRPr lang="en-US" altLang="ko-KR" dirty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Private</a:t>
            </a:r>
            <a:r>
              <a:rPr lang="ko-KR" altLang="en-US" dirty="0" smtClean="0"/>
              <a:t>한 구성을 통해서 이미지를 보호할 수 있음 </a:t>
            </a:r>
            <a:endParaRPr lang="en-US" altLang="ko-KR" dirty="0"/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09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영화 컨텐츠 스트리밍 </a:t>
            </a:r>
            <a:r>
              <a:rPr lang="ko-KR" altLang="en-US" dirty="0" smtClean="0"/>
              <a:t>서비스를 컨테이너로 생성하기 위해서는 템플릿 역할의 </a:t>
            </a:r>
            <a:r>
              <a:rPr lang="en-US" altLang="ko-KR" dirty="0" smtClean="0"/>
              <a:t>Docker Image</a:t>
            </a:r>
            <a:r>
              <a:rPr lang="ko-KR" altLang="en-US" dirty="0" smtClean="0"/>
              <a:t>를 구성해야합니다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먼저 </a:t>
            </a:r>
            <a:r>
              <a:rPr lang="en-US" altLang="ko-KR" dirty="0" smtClean="0"/>
              <a:t>Dockerfile</a:t>
            </a:r>
            <a:r>
              <a:rPr lang="ko-KR" altLang="en-US" dirty="0" smtClean="0"/>
              <a:t>을 작성해봅시다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1361" y="2717080"/>
            <a:ext cx="10848617" cy="2026032"/>
          </a:xfrm>
        </p:spPr>
        <p:txBody>
          <a:bodyPr/>
          <a:lstStyle/>
          <a:p>
            <a:pPr algn="l"/>
            <a:r>
              <a:rPr lang="en-US" altLang="ko-KR" sz="1800" dirty="0" smtClean="0"/>
              <a:t>FROM </a:t>
            </a:r>
            <a:r>
              <a:rPr lang="en-US" altLang="ko-KR" sz="1800" dirty="0"/>
              <a:t>openjdk:8-jdk-alpine</a:t>
            </a:r>
          </a:p>
          <a:p>
            <a:pPr algn="l"/>
            <a:r>
              <a:rPr lang="en-US" altLang="ko-KR" sz="1800" dirty="0"/>
              <a:t>VOLUME /tmp</a:t>
            </a:r>
          </a:p>
          <a:p>
            <a:pPr algn="l"/>
            <a:r>
              <a:rPr lang="en-US" altLang="ko-KR" sz="1800" dirty="0"/>
              <a:t>ADD </a:t>
            </a:r>
            <a:r>
              <a:rPr lang="en-US" altLang="ko-KR" sz="1800" dirty="0" smtClean="0"/>
              <a:t>target/awesome-media-backend-0.0.1-SNAPSHOT.jar </a:t>
            </a:r>
            <a:r>
              <a:rPr lang="en-US" altLang="ko-KR" sz="1800" dirty="0"/>
              <a:t>app.jar</a:t>
            </a:r>
          </a:p>
          <a:p>
            <a:pPr algn="l"/>
            <a:r>
              <a:rPr lang="en-US" altLang="ko-KR" sz="1800" dirty="0"/>
              <a:t>ENV JAVA_OPTS=""</a:t>
            </a:r>
          </a:p>
          <a:p>
            <a:pPr algn="l"/>
            <a:r>
              <a:rPr lang="en-US" altLang="ko-KR" sz="1800" dirty="0"/>
              <a:t>ENTRYPOINT ["java","-Djava.security.egd=file:/dev/./urandom","-jar","/app.jar"]</a:t>
            </a:r>
            <a:endParaRPr lang="en-US" altLang="ko-KR" sz="1800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361" y="1464474"/>
            <a:ext cx="11013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kumimoji="1" lang="en-US" altLang="ko-KR" dirty="0" smtClean="0"/>
              <a:t>Dockefile </a:t>
            </a:r>
            <a:r>
              <a:rPr kumimoji="1" lang="ko-KR" altLang="en-US" dirty="0" smtClean="0"/>
              <a:t>이란</a:t>
            </a:r>
            <a:r>
              <a:rPr kumimoji="1" lang="en-US" altLang="ko-KR" dirty="0" smtClean="0"/>
              <a:t>?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Docker</a:t>
            </a:r>
            <a:r>
              <a:rPr lang="ko-KR" altLang="en-US" dirty="0" smtClean="0"/>
              <a:t>에서 이미지 레이어를 지정하고 컨테이너 내부 환경을 정의하는데 사용되는 간단한 파일 형식</a:t>
            </a:r>
            <a:endParaRPr lang="en-US" altLang="ko-KR" dirty="0" smtClean="0"/>
          </a:p>
          <a:p>
            <a:pPr marL="285750" indent="-285750">
              <a:buFont typeface="Wingdings" charset="2"/>
              <a:buChar char="ü"/>
            </a:pPr>
            <a:endParaRPr kumimoji="1" lang="en-US" altLang="ko-KR" dirty="0" smtClean="0"/>
          </a:p>
          <a:p>
            <a:pPr marL="285750" indent="-285750">
              <a:buFont typeface="Wingdings" charset="2"/>
              <a:buChar char="ü"/>
            </a:pPr>
            <a:r>
              <a:rPr lang="en-US" altLang="ko-KR" dirty="0" smtClean="0"/>
              <a:t>Dockerfile </a:t>
            </a:r>
            <a:r>
              <a:rPr lang="ko-KR" altLang="en-US" dirty="0"/>
              <a:t>작성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49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작성한 </a:t>
            </a:r>
            <a:r>
              <a:rPr lang="en-US" altLang="ko-KR" dirty="0" smtClean="0"/>
              <a:t>Dockerfile</a:t>
            </a:r>
            <a:r>
              <a:rPr lang="ko-KR" altLang="en-US" dirty="0" smtClean="0"/>
              <a:t>을 통해 이미지를 빌드해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76417"/>
            <a:ext cx="1101350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Dockerfile </a:t>
            </a:r>
            <a:r>
              <a:rPr kumimoji="1" lang="ko-KR" altLang="en-US" sz="1600" dirty="0" smtClean="0"/>
              <a:t>작성한 경로로 이동</a:t>
            </a:r>
            <a:r>
              <a:rPr kumimoji="1" lang="en-US" altLang="ko-KR" sz="1600" dirty="0" smtClean="0"/>
              <a:t>(Windows</a:t>
            </a:r>
            <a:r>
              <a:rPr kumimoji="1" lang="ko-KR" altLang="en-US" sz="1600" dirty="0" smtClean="0"/>
              <a:t>는 </a:t>
            </a:r>
            <a:r>
              <a:rPr kumimoji="1" lang="en-US" altLang="ko-KR" sz="1600" dirty="0" smtClean="0"/>
              <a:t>Docker Terminal </a:t>
            </a:r>
            <a:r>
              <a:rPr kumimoji="1" lang="ko-KR" altLang="en-US" sz="1600" dirty="0" smtClean="0"/>
              <a:t>활용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en-US" altLang="ko-KR" sz="1600" dirty="0" smtClean="0"/>
              <a:t>Dockerfile</a:t>
            </a:r>
            <a:r>
              <a:rPr kumimoji="1" lang="ko-KR" altLang="en-US" sz="1600" dirty="0" smtClean="0"/>
              <a:t>을 통해 이미지 빌드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 smtClean="0"/>
              <a:t>빌드한 이미지 확인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29502" y="1866593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cd </a:t>
            </a:r>
            <a:r>
              <a:rPr lang="en-US" altLang="ko-KR" sz="1400" dirty="0" smtClean="0"/>
              <a:t>[Dockerfile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29501" y="2534625"/>
            <a:ext cx="11057895" cy="5913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docker build -t 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image_name</a:t>
            </a:r>
            <a:r>
              <a:rPr lang="en-US" altLang="ko-KR" sz="1400" dirty="0" smtClean="0"/>
              <a:t>] 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path_to</a:t>
            </a:r>
            <a:r>
              <a:rPr lang="en-US" altLang="ko-KR" sz="1400" dirty="0" err="1" smtClean="0"/>
              <a:t>_dockerfile</a:t>
            </a:r>
            <a:r>
              <a:rPr lang="en-US" altLang="ko-KR" sz="1400" dirty="0" smtClean="0"/>
              <a:t>]</a:t>
            </a:r>
            <a:endParaRPr lang="en-US" altLang="ko-KR" sz="1400" dirty="0" smtClean="0"/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build -t awesome-media-backend 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b="4941"/>
          <a:stretch/>
        </p:blipFill>
        <p:spPr>
          <a:xfrm>
            <a:off x="529502" y="3202657"/>
            <a:ext cx="8961461" cy="2216836"/>
          </a:xfrm>
          <a:prstGeom prst="rect">
            <a:avLst/>
          </a:prstGeom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29502" y="5671322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images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59" y="6038263"/>
            <a:ext cx="10635829" cy="5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1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한단계 더 들어가서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의 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  구조에 대해 알아봅시다</a:t>
            </a:r>
            <a:r>
              <a:rPr lang="en-US" altLang="ko-KR" dirty="0" smtClean="0"/>
              <a:t>. Dockerfile</a:t>
            </a:r>
            <a:r>
              <a:rPr lang="ko-KR" altLang="en-US" dirty="0" smtClean="0"/>
              <a:t>을 통해 이미지를 빌드하면 각각의 명령어는 이미지의 레이어를 구성합니다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1361" y="1603169"/>
            <a:ext cx="6100939" cy="4512623"/>
          </a:xfrm>
        </p:spPr>
        <p:txBody>
          <a:bodyPr/>
          <a:lstStyle/>
          <a:p>
            <a:pPr algn="l"/>
            <a:r>
              <a:rPr lang="en-US" altLang="ko-KR" sz="1600" dirty="0" smtClean="0"/>
              <a:t>FROM </a:t>
            </a:r>
            <a:r>
              <a:rPr lang="en-US" altLang="ko-KR" sz="1600" dirty="0"/>
              <a:t>openjdk:8-jdk-alpine</a:t>
            </a:r>
          </a:p>
          <a:p>
            <a:pPr algn="l"/>
            <a:r>
              <a:rPr lang="en-US" altLang="ko-KR" sz="1600" dirty="0"/>
              <a:t>VOLUME /tmp</a:t>
            </a:r>
          </a:p>
          <a:p>
            <a:pPr algn="l"/>
            <a:r>
              <a:rPr lang="en-US" altLang="ko-KR" sz="1600" dirty="0"/>
              <a:t>ADD target/awesome-media-backend-0.0.1-SNAPSHOT.jar app.jar</a:t>
            </a:r>
          </a:p>
          <a:p>
            <a:pPr algn="l"/>
            <a:r>
              <a:rPr lang="en-US" altLang="ko-KR" sz="1600" dirty="0"/>
              <a:t>ENV JAVA_OPTS=""</a:t>
            </a:r>
          </a:p>
          <a:p>
            <a:pPr algn="l"/>
            <a:r>
              <a:rPr lang="en-US" altLang="ko-KR" sz="1600" dirty="0"/>
              <a:t>ENTRYPOINT ["java","-Djava.security.egd=file:/dev/./urandom","-jar","/app.jar"]</a:t>
            </a:r>
            <a:endParaRPr lang="en-US" altLang="ko-KR" sz="1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16579"/>
          <a:stretch/>
        </p:blipFill>
        <p:spPr>
          <a:xfrm>
            <a:off x="6712300" y="2207940"/>
            <a:ext cx="5326098" cy="31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4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8071"/>
            <a:ext cx="11354079" cy="546694"/>
          </a:xfrm>
        </p:spPr>
        <p:txBody>
          <a:bodyPr/>
          <a:lstStyle/>
          <a:p>
            <a:r>
              <a:rPr lang="ko-KR" altLang="en-US" dirty="0" smtClean="0"/>
              <a:t>이미지를 기반으로 컨테이너를  생성하면  컨테이너 기동 중에 발생하는 모든 변경 사항들이 저장되는 컨테이너 레이어가 이미지 레이어의 최상단에 추가됩니다</a:t>
            </a:r>
            <a:r>
              <a:rPr lang="en-US" altLang="ko-KR" dirty="0" smtClean="0"/>
              <a:t>.</a:t>
            </a:r>
            <a:r>
              <a:rPr lang="ko-KR" altLang="en-US" dirty="0"/>
              <a:t> </a:t>
            </a:r>
            <a:r>
              <a:rPr lang="ko-KR" altLang="en-US" dirty="0" smtClean="0"/>
              <a:t>또 컨테이너 </a:t>
            </a:r>
            <a:r>
              <a:rPr lang="ko-KR" altLang="en-US" dirty="0"/>
              <a:t>레이어는 컨테이너가 삭제될 때 같이 삭제됩니다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02" y="1591862"/>
            <a:ext cx="6680200" cy="4660900"/>
          </a:xfrm>
          <a:prstGeom prst="rect">
            <a:avLst/>
          </a:prstGeom>
        </p:spPr>
      </p:pic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6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989"/>
            <a:ext cx="11354079" cy="541422"/>
          </a:xfrm>
        </p:spPr>
        <p:txBody>
          <a:bodyPr/>
          <a:lstStyle/>
          <a:p>
            <a:r>
              <a:rPr lang="ko-KR" altLang="en-US" dirty="0" smtClean="0"/>
              <a:t>동일한 이미지로 여러 컨테이너를 생성하면 이미지 레이어는 공유되고 컨테이너 레이어만 계속 추가됩니다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또한 이미지를 빌드하거나 레지스트리에 업로드할 때   캐싱된 레이어를 사용하여 빠르게 동작합니다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이러한 특성으로 </a:t>
            </a:r>
            <a:r>
              <a:rPr lang="en-US" altLang="ko-KR" dirty="0" smtClean="0"/>
              <a:t>Docker</a:t>
            </a:r>
            <a:r>
              <a:rPr lang="ko-KR" altLang="en-US" dirty="0" smtClean="0"/>
              <a:t>의 컨테이너는 더욱 가볍고 기동속도가 빨라질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994" y="1559561"/>
            <a:ext cx="7228829" cy="4811851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42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ZCP(Kubernetes)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71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85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이제 구성한 이미지를  </a:t>
            </a:r>
            <a:r>
              <a:rPr lang="en-US" altLang="ko-KR" dirty="0" smtClean="0"/>
              <a:t>Docker Hub </a:t>
            </a:r>
            <a:r>
              <a:rPr lang="ko-KR" altLang="en-US" dirty="0" smtClean="0"/>
              <a:t>이미지 레지스트리로 업로드해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Docker Registry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Image</a:t>
            </a:r>
            <a:r>
              <a:rPr lang="ko-KR" altLang="en-US" dirty="0" smtClean="0"/>
              <a:t> 배포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600" dirty="0" smtClean="0"/>
              <a:t>빌드한 이미지 확인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이미지 레이어도 추가로 확인</a:t>
            </a:r>
            <a:r>
              <a:rPr kumimoji="1" lang="en-US" altLang="ko-KR" sz="1600" dirty="0" smtClean="0"/>
              <a:t>!)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이미 생성된 계정을 통해 </a:t>
            </a:r>
            <a:r>
              <a:rPr kumimoji="1" lang="en-US" altLang="ko-KR" sz="1600" dirty="0" err="1" smtClean="0"/>
              <a:t>docker</a:t>
            </a:r>
            <a:r>
              <a:rPr kumimoji="1" lang="en-US" altLang="ko-KR" sz="1600" dirty="0" smtClean="0"/>
              <a:t> hub </a:t>
            </a:r>
            <a:r>
              <a:rPr kumimoji="1" lang="ko-KR" altLang="en-US" sz="1600" dirty="0" smtClean="0"/>
              <a:t>이미지 레지스트리에 로그인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로컬 이미지를 </a:t>
            </a:r>
            <a:r>
              <a:rPr kumimoji="1" lang="en-US" altLang="ko-KR" sz="1600" dirty="0" err="1" smtClean="0"/>
              <a:t>docker</a:t>
            </a:r>
            <a:r>
              <a:rPr kumimoji="1" lang="en-US" altLang="ko-KR" sz="1600" dirty="0" smtClean="0"/>
              <a:t> hub </a:t>
            </a:r>
            <a:r>
              <a:rPr kumimoji="1" lang="ko-KR" altLang="en-US" sz="1600" dirty="0" smtClean="0"/>
              <a:t>업로드하기 위해 태깅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en-US" altLang="ko-KR" sz="1600" dirty="0" smtClean="0"/>
              <a:t>Docker hub </a:t>
            </a:r>
            <a:r>
              <a:rPr kumimoji="1" lang="ko-KR" altLang="en-US" sz="1600" dirty="0" smtClean="0"/>
              <a:t>업로드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0" y="2997158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login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0" y="172437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images</a:t>
            </a:r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500744" y="43948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tag </a:t>
            </a:r>
            <a:r>
              <a:rPr lang="en-US" altLang="ko-KR" sz="1400" dirty="0" smtClean="0"/>
              <a:t>[image] [username/</a:t>
            </a:r>
            <a:r>
              <a:rPr lang="en-US" altLang="ko-KR" sz="1400" dirty="0" err="1" smtClean="0"/>
              <a:t>repository:tag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0740" y="517152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push </a:t>
            </a:r>
            <a:r>
              <a:rPr lang="en-US" altLang="ko-KR" sz="1400" dirty="0"/>
              <a:t>[username/</a:t>
            </a:r>
            <a:r>
              <a:rPr lang="en-US" altLang="ko-KR" sz="1400" dirty="0" err="1"/>
              <a:t>repository:tag</a:t>
            </a:r>
            <a:r>
              <a:rPr lang="en-US" altLang="ko-KR" sz="1400" dirty="0" smtClean="0"/>
              <a:t>]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3" y="2124954"/>
            <a:ext cx="10635829" cy="5324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22513"/>
          <a:stretch/>
        </p:blipFill>
        <p:spPr>
          <a:xfrm>
            <a:off x="507460" y="3397734"/>
            <a:ext cx="5621197" cy="6996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0" y="5716721"/>
            <a:ext cx="9339618" cy="893918"/>
          </a:xfrm>
          <a:prstGeom prst="rect">
            <a:avLst/>
          </a:prstGeom>
        </p:spPr>
      </p:pic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8" name="텍스트 개체 틀 10"/>
          <p:cNvSpPr txBox="1">
            <a:spLocks/>
          </p:cNvSpPr>
          <p:nvPr/>
        </p:nvSpPr>
        <p:spPr>
          <a:xfrm>
            <a:off x="500742" y="4680654"/>
            <a:ext cx="11057895" cy="231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$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>
                <a:solidFill>
                  <a:schemeClr val="accent5">
                    <a:lumMod val="50000"/>
                  </a:schemeClr>
                </a:solidFill>
              </a:rPr>
              <a:t>docker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</a:rPr>
              <a:t>tag awesome-media-backend </a:t>
            </a:r>
            <a:r>
              <a:rPr lang="en-US" altLang="ko-KR" sz="1400" dirty="0" err="1" smtClean="0">
                <a:solidFill>
                  <a:schemeClr val="accent5">
                    <a:lumMod val="50000"/>
                  </a:schemeClr>
                </a:solidFill>
              </a:rPr>
              <a:t>dtlabs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/awesome-media-backend:1.0</a:t>
            </a:r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00741" y="5485217"/>
            <a:ext cx="11057895" cy="231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$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>
                <a:solidFill>
                  <a:schemeClr val="accent5">
                    <a:lumMod val="50000"/>
                  </a:schemeClr>
                </a:solidFill>
              </a:rPr>
              <a:t>docker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</a:rPr>
              <a:t>push </a:t>
            </a:r>
            <a:r>
              <a:rPr lang="en-US" altLang="ko-KR" sz="1400" dirty="0" err="1" smtClean="0">
                <a:solidFill>
                  <a:schemeClr val="accent5">
                    <a:lumMod val="50000"/>
                  </a:schemeClr>
                </a:solidFill>
              </a:rPr>
              <a:t>dtlabs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/awesome-media-backend:1.0</a:t>
            </a:r>
          </a:p>
        </p:txBody>
      </p:sp>
    </p:spTree>
    <p:extLst>
      <p:ext uri="{BB962C8B-B14F-4D97-AF65-F5344CB8AC3E}">
        <p14:creationId xmlns:p14="http://schemas.microsoft.com/office/powerpoint/2010/main" val="119322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Docker hub</a:t>
            </a:r>
            <a:r>
              <a:rPr lang="ko-KR" altLang="en-US" dirty="0" smtClean="0"/>
              <a:t>를 통해 좀 전에 업로드 했던 이미지를 확인할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</a:t>
            </a:r>
            <a:r>
              <a:rPr lang="en-US" altLang="ko-KR" sz="1600" dirty="0" smtClean="0"/>
              <a:t>. Docker Hub</a:t>
            </a:r>
            <a:r>
              <a:rPr lang="ko-KR" altLang="en-US" sz="1600" dirty="0" smtClean="0"/>
              <a:t>에서 이미지 확인</a:t>
            </a:r>
            <a:endParaRPr kumimoji="1"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89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모서리가 둥근 직사각형 73"/>
          <p:cNvSpPr/>
          <p:nvPr/>
        </p:nvSpPr>
        <p:spPr>
          <a:xfrm>
            <a:off x="2032000" y="3469876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ㄴㄴㄴㄴ</a:t>
            </a:r>
            <a:r>
              <a:rPr lang="en-US" altLang="ko-KR" dirty="0" smtClean="0"/>
              <a:t>ccnrk</a:t>
            </a:r>
            <a:endParaRPr lang="ko-KR" altLang="en-US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2032000" y="2605780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ㅇㅇㅇㅇ ㅇㅇㅇㄹ</a:t>
            </a:r>
            <a:endParaRPr lang="ko-KR" altLang="en-US" dirty="0"/>
          </a:p>
        </p:txBody>
      </p:sp>
      <p:sp>
        <p:nvSpPr>
          <p:cNvPr id="170" name="바닥글 개체 틀 16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1" name="텍스트 개체 틀 17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2154563" y="2682261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154563" y="3546357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032000" y="1773216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035660" y="1894761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설치하기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154563" y="1849697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963652" y="1957708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2963652" y="2799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2963652" y="3653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35660" y="2713038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Kubernetes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기반 개발 프로세스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68505" y="3591421"/>
            <a:ext cx="7604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추가 기능 활용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(Rolling Update, HPA,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Ingress)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25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ZCP(Kubernetes)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39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0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91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06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877119"/>
            <a:ext cx="11354079" cy="427646"/>
          </a:xfrm>
        </p:spPr>
        <p:txBody>
          <a:bodyPr/>
          <a:lstStyle/>
          <a:p>
            <a:r>
              <a:rPr lang="en-US" altLang="ko-KR" dirty="0" smtClean="0"/>
              <a:t>ZCP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IBM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Knbernetes</a:t>
            </a:r>
            <a:r>
              <a:rPr lang="ko-KR" altLang="en-US" dirty="0" smtClean="0"/>
              <a:t> 오픈소스를 기반으로 만든 컨테이너 오케스트레이션 플랫폼입니다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 애플리케이션을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환경에 배포하기 전에</a:t>
            </a:r>
            <a:r>
              <a:rPr lang="en-US" altLang="ko-KR" dirty="0" smtClean="0"/>
              <a:t>Container Orchestration</a:t>
            </a:r>
            <a:r>
              <a:rPr lang="ko-KR" altLang="en-US" dirty="0" smtClean="0"/>
              <a:t>의 개념과 </a:t>
            </a:r>
            <a:r>
              <a:rPr lang="en-US" altLang="ko-KR" dirty="0" smtClean="0"/>
              <a:t>Kubernetes</a:t>
            </a:r>
            <a:r>
              <a:rPr lang="ko-KR" altLang="en-US" dirty="0"/>
              <a:t> </a:t>
            </a:r>
            <a:r>
              <a:rPr lang="ko-KR" altLang="en-US" dirty="0" smtClean="0"/>
              <a:t>구조에 대해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3206" y="1449993"/>
            <a:ext cx="11041039" cy="4938776"/>
          </a:xfrm>
        </p:spPr>
        <p:txBody>
          <a:bodyPr/>
          <a:lstStyle/>
          <a:p>
            <a:pPr marL="256050" indent="-171450" algn="l">
              <a:buFont typeface="Wingdings" charset="2"/>
              <a:buChar char="ü"/>
            </a:pPr>
            <a:r>
              <a:rPr lang="en-US" altLang="ko-KR" sz="1400" dirty="0" smtClean="0"/>
              <a:t>Kubernetes </a:t>
            </a:r>
            <a:r>
              <a:rPr lang="ko-KR" altLang="en-US" sz="1400" dirty="0" smtClean="0"/>
              <a:t>란</a:t>
            </a:r>
            <a:r>
              <a:rPr lang="en-US" altLang="ko-KR" sz="1400" dirty="0" smtClean="0"/>
              <a:t>?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sz="1400" dirty="0" smtClean="0"/>
              <a:t>Container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Orchestration </a:t>
            </a:r>
            <a:r>
              <a:rPr lang="ko-KR" altLang="en-US" sz="1400" dirty="0" smtClean="0"/>
              <a:t>역할</a:t>
            </a:r>
            <a:endParaRPr lang="en-US" altLang="ko-KR" sz="1400" dirty="0" smtClean="0"/>
          </a:p>
          <a:p>
            <a:pPr marL="256050" indent="-171450" algn="l">
              <a:buFont typeface="Arial" charset="0"/>
              <a:buChar char="•"/>
            </a:pPr>
            <a:endParaRPr lang="en-US" altLang="ko-KR" sz="1400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sz="1400" dirty="0" smtClean="0"/>
              <a:t>Container Orchestration</a:t>
            </a:r>
            <a:endParaRPr lang="en-US" altLang="ko-KR" sz="1400" dirty="0"/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/>
              <a:t>기능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스케줄링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Container</a:t>
            </a:r>
            <a:r>
              <a:rPr lang="ko-KR" altLang="en-US" sz="1400" dirty="0" smtClean="0"/>
              <a:t>를 적절한 서버에 배포해주는 작업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툴에 따라 스케줄링 방법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랜덤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순차적 배포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전략 선택 가능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클러스터링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여러개의 서버를 하나의 서버처럼 사용하는 방법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클러스터에 새로운 서버를 추가 및 제거 가능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 디스커버리</a:t>
            </a:r>
            <a:r>
              <a:rPr lang="en-US" altLang="ko-KR" sz="1400" dirty="0" smtClean="0"/>
              <a:t> :</a:t>
            </a:r>
            <a:r>
              <a:rPr lang="ko-KR" altLang="en-US" sz="1400" dirty="0" smtClean="0"/>
              <a:t>여러 </a:t>
            </a:r>
            <a:r>
              <a:rPr lang="en-US" altLang="ko-KR" sz="1400" dirty="0" smtClean="0"/>
              <a:t>Node</a:t>
            </a:r>
            <a:r>
              <a:rPr lang="ko-KR" altLang="en-US" sz="1400" dirty="0" smtClean="0"/>
              <a:t>에 생성되는 서비스들의 정보를 중앙 관리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로깅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여러 대의 서버의 로그를 모아서 한 곳에서 관리함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모니터링 등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/>
              <a:t>종류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Docker Swarm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Docker</a:t>
            </a:r>
            <a:r>
              <a:rPr lang="ko-KR" altLang="en-US" sz="1400" dirty="0" smtClean="0"/>
              <a:t>에서 지원하는 오케스트레이션 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개념 및 기능이 간결함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K8S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강력한 기능들을 다양하게 지원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높은 수준의 안정성을 제공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Apache MESOS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안정적인 운영환경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Marathon</a:t>
            </a:r>
            <a:r>
              <a:rPr lang="ko-KR" altLang="en-US" sz="1400" dirty="0" smtClean="0"/>
              <a:t>이라는 프레임워크 제공</a:t>
            </a:r>
            <a:endParaRPr lang="en-US" altLang="ko-KR" sz="14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260" y="1304764"/>
            <a:ext cx="5244628" cy="5244628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44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596744" y="1400186"/>
            <a:ext cx="5017501" cy="5139674"/>
          </a:xfrm>
        </p:spPr>
        <p:txBody>
          <a:bodyPr/>
          <a:lstStyle/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smtClean="0"/>
              <a:t>Kubernetes Cluster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하나의 클러스터 안에  </a:t>
            </a:r>
            <a:r>
              <a:rPr lang="en-US" altLang="ko-KR" dirty="0" smtClean="0"/>
              <a:t>Master</a:t>
            </a:r>
            <a:r>
              <a:rPr lang="ko-KR" altLang="en-US" dirty="0" smtClean="0"/>
              <a:t>와 여러개의 </a:t>
            </a:r>
            <a:r>
              <a:rPr lang="en-US" altLang="ko-KR" dirty="0" smtClean="0"/>
              <a:t>Node</a:t>
            </a:r>
            <a:r>
              <a:rPr lang="ko-KR" altLang="en-US" dirty="0" smtClean="0"/>
              <a:t>로 구성</a:t>
            </a:r>
            <a:endParaRPr lang="en-US" altLang="ko-KR" dirty="0" smtClean="0"/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smtClean="0"/>
              <a:t>Master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노드를 관리하는 주체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노드의 글로벌 이벤트를 감지하고 응답하는 등 의사결정을 수행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Kube API Server</a:t>
            </a:r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API </a:t>
            </a:r>
            <a:r>
              <a:rPr lang="ko-KR" altLang="en-US" sz="1200" dirty="0" smtClean="0"/>
              <a:t>개체에 대한 유효성을 검사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구성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Controller Manager</a:t>
            </a:r>
            <a:endParaRPr lang="en-US" altLang="ko-KR" dirty="0"/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핵심 </a:t>
            </a:r>
            <a:r>
              <a:rPr lang="en-US" altLang="ko-KR" sz="1200" dirty="0" smtClean="0"/>
              <a:t>Kubernetes Controller</a:t>
            </a:r>
            <a:r>
              <a:rPr lang="ko-KR" altLang="en-US" sz="1200" dirty="0" smtClean="0"/>
              <a:t>가 실행되는 프로세스</a:t>
            </a:r>
            <a:endParaRPr lang="en-US" altLang="ko-KR" sz="1200" dirty="0" smtClean="0"/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실제 노드에 배포될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Pod, Endpoint </a:t>
            </a:r>
            <a:r>
              <a:rPr lang="ko-KR" altLang="en-US" sz="1200" dirty="0" smtClean="0"/>
              <a:t>등을 생성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업데이트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삭제하는 매니저 역할</a:t>
            </a:r>
            <a:endParaRPr lang="en-US" altLang="ko-KR" sz="1200" dirty="0" smtClean="0"/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Deployment, StatefulSets </a:t>
            </a:r>
            <a:r>
              <a:rPr lang="ko-KR" altLang="en-US" sz="1200" dirty="0" smtClean="0"/>
              <a:t>등 기능에 따라 다수의 컨트롤러가 존재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Scheduler</a:t>
            </a:r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노드에 아직 할당되지 않은 </a:t>
            </a:r>
            <a:r>
              <a:rPr lang="en-US" altLang="ko-KR" sz="1200" dirty="0" smtClean="0"/>
              <a:t>Pod</a:t>
            </a:r>
            <a:r>
              <a:rPr lang="ko-KR" altLang="en-US" sz="1200" dirty="0" smtClean="0"/>
              <a:t>들을 감시하고 실행될 노드를 선택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etcd</a:t>
            </a:r>
            <a:endParaRPr lang="en-US" altLang="ko-KR" dirty="0"/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Kubernetes</a:t>
            </a:r>
            <a:r>
              <a:rPr lang="ko-KR" altLang="en-US" sz="1200" dirty="0" smtClean="0"/>
              <a:t>의 저장소로 활용</a:t>
            </a:r>
            <a:endParaRPr lang="en-US" altLang="ko-KR" sz="12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472" y="1648769"/>
            <a:ext cx="5885272" cy="444140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1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892186" y="1449992"/>
            <a:ext cx="472206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Node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VM </a:t>
            </a:r>
            <a:r>
              <a:rPr lang="ko-KR" altLang="en-US" dirty="0" smtClean="0"/>
              <a:t>또는 실제 머신을 의미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/>
              <a:t>k</a:t>
            </a:r>
            <a:r>
              <a:rPr lang="en-US" altLang="ko-KR" dirty="0" smtClean="0"/>
              <a:t>ubelet</a:t>
            </a:r>
            <a:r>
              <a:rPr lang="ko-KR" altLang="en-US" dirty="0" smtClean="0"/>
              <a:t>이라는 에이전트를 통해 마스터와 통신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실제 컨테이너인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가 생성되는 곳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/>
          </a:p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Pod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Containerize app</a:t>
            </a:r>
            <a:r>
              <a:rPr lang="ko-KR" altLang="en-US" dirty="0" smtClean="0"/>
              <a:t>이 배포되는 컴포넌트</a:t>
            </a:r>
            <a:endParaRPr lang="en-US" altLang="ko-KR" dirty="0" smtClean="0"/>
          </a:p>
          <a:p>
            <a:pPr marL="857250" lvl="1" indent="-171450">
              <a:buFontTx/>
              <a:buChar char="-"/>
            </a:pPr>
            <a:r>
              <a:rPr lang="ko-KR" altLang="en-US" sz="1200" dirty="0" smtClean="0"/>
              <a:t>복수개의 컨테이너 구성하는 경우 </a:t>
            </a:r>
            <a:r>
              <a:rPr lang="en-US" altLang="ko-KR" sz="1200" dirty="0" smtClean="0"/>
              <a:t>-&gt;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Strongly coupled </a:t>
            </a:r>
            <a:r>
              <a:rPr lang="ko-KR" altLang="en-US" sz="1200" dirty="0" smtClean="0"/>
              <a:t>한 관계로 </a:t>
            </a:r>
            <a:r>
              <a:rPr lang="en-US" altLang="ko-KR" sz="1200" dirty="0" smtClean="0"/>
              <a:t>Life-cycle</a:t>
            </a:r>
            <a:r>
              <a:rPr lang="ko-KR" altLang="en-US" sz="1200" dirty="0" smtClean="0"/>
              <a:t>이 일치하는 경우</a:t>
            </a:r>
            <a:endParaRPr lang="en-US" altLang="ko-KR" sz="1200" dirty="0" smtClean="0"/>
          </a:p>
          <a:p>
            <a:pPr marL="857250" lvl="1" indent="-171450">
              <a:buFontTx/>
              <a:buChar char="-"/>
            </a:pPr>
            <a:r>
              <a:rPr lang="en-US" altLang="ko-KR" sz="1200" dirty="0" smtClean="0"/>
              <a:t>MSA</a:t>
            </a:r>
            <a:r>
              <a:rPr lang="ko-KR" altLang="en-US" sz="1200" dirty="0" smtClean="0"/>
              <a:t>에서는 보통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 </a:t>
            </a:r>
            <a:r>
              <a:rPr lang="en-US" altLang="ko-KR" sz="1200" dirty="0" smtClean="0"/>
              <a:t>Container</a:t>
            </a:r>
            <a:r>
              <a:rPr lang="ko-KR" altLang="en-US" sz="1200" dirty="0" smtClean="0"/>
              <a:t>당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개의 </a:t>
            </a:r>
            <a:r>
              <a:rPr lang="en-US" altLang="ko-KR" sz="1200" dirty="0" smtClean="0"/>
              <a:t>app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Scaling, Replication </a:t>
            </a:r>
            <a:r>
              <a:rPr lang="ko-KR" altLang="en-US" dirty="0" smtClean="0"/>
              <a:t>의 단위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/>
          </a:p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Deployment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애플리케이션의 배포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Scale out</a:t>
            </a:r>
            <a:r>
              <a:rPr lang="ko-KR" altLang="en-US" dirty="0" smtClean="0"/>
              <a:t>의 역할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Deployment</a:t>
            </a:r>
            <a:r>
              <a:rPr lang="ko-KR" altLang="en-US" dirty="0" smtClean="0"/>
              <a:t>를 생성하면 </a:t>
            </a:r>
            <a:r>
              <a:rPr lang="en-US" altLang="ko-KR" dirty="0" smtClean="0"/>
              <a:t>Pod, ReplicaSets</a:t>
            </a:r>
            <a:r>
              <a:rPr lang="ko-KR" altLang="en-US" dirty="0" smtClean="0"/>
              <a:t>를 함께 생성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Pod</a:t>
            </a:r>
            <a:r>
              <a:rPr lang="ko-KR" altLang="en-US" dirty="0" smtClean="0"/>
              <a:t>가 생성되면서 컨테이너화된 애플리케이션들이 배포되고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ReplicaSets</a:t>
            </a:r>
            <a:r>
              <a:rPr lang="ko-KR" altLang="en-US" dirty="0" smtClean="0"/>
              <a:t>는 애플리케이션의 </a:t>
            </a:r>
            <a:r>
              <a:rPr lang="en-US" altLang="ko-KR" dirty="0" smtClean="0"/>
              <a:t>replica </a:t>
            </a:r>
            <a:r>
              <a:rPr lang="ko-KR" altLang="en-US" dirty="0" smtClean="0"/>
              <a:t>수를 지속적으로 모니터링하고 유지시킴</a:t>
            </a:r>
            <a:endParaRPr lang="en-US" altLang="ko-KR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591418" y="1554573"/>
            <a:ext cx="6148530" cy="4471864"/>
            <a:chOff x="266693" y="1377152"/>
            <a:chExt cx="6148530" cy="447186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4223" y="1700016"/>
              <a:ext cx="5071000" cy="4149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93" y="1377152"/>
              <a:ext cx="1721238" cy="1392177"/>
            </a:xfrm>
            <a:prstGeom prst="rect">
              <a:avLst/>
            </a:prstGeom>
          </p:spPr>
        </p:pic>
        <p:cxnSp>
          <p:nvCxnSpPr>
            <p:cNvPr id="16" name="직선 연결선[R] 15"/>
            <p:cNvCxnSpPr/>
            <p:nvPr/>
          </p:nvCxnSpPr>
          <p:spPr>
            <a:xfrm>
              <a:off x="979714" y="1894114"/>
              <a:ext cx="604157" cy="2955472"/>
            </a:xfrm>
            <a:prstGeom prst="line">
              <a:avLst/>
            </a:prstGeom>
            <a:ln w="25400">
              <a:solidFill>
                <a:srgbClr val="2F6CE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/>
            <p:cNvCxnSpPr/>
            <p:nvPr/>
          </p:nvCxnSpPr>
          <p:spPr>
            <a:xfrm>
              <a:off x="1191986" y="1763486"/>
              <a:ext cx="2090057" cy="97971"/>
            </a:xfrm>
            <a:prstGeom prst="line">
              <a:avLst/>
            </a:prstGeom>
            <a:ln w="25400">
              <a:solidFill>
                <a:srgbClr val="2F6CE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47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90736" y="1449992"/>
            <a:ext cx="542351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Service</a:t>
            </a:r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논리적 집합과 액세스 정책을 정의하는 추상화 개념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서비스가 타겟으로 하는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집합은 </a:t>
            </a:r>
            <a:r>
              <a:rPr lang="en-US" altLang="ko-KR" sz="1400" dirty="0" smtClean="0"/>
              <a:t>Label Selector</a:t>
            </a:r>
            <a:r>
              <a:rPr lang="ko-KR" altLang="en-US" sz="1400" dirty="0" smtClean="0"/>
              <a:t>에 의해 결정</a:t>
            </a:r>
            <a:endParaRPr lang="en-US" altLang="ko-KR" sz="1400" dirty="0" smtClean="0"/>
          </a:p>
          <a:p>
            <a:pPr marL="857250" lvl="1" indent="-171450">
              <a:buFont typeface="Arial" charset="0"/>
              <a:buChar char="•"/>
            </a:pPr>
            <a:r>
              <a:rPr lang="en-US" altLang="ko-KR" sz="1400" dirty="0" smtClean="0"/>
              <a:t>Label</a:t>
            </a:r>
          </a:p>
          <a:p>
            <a:pPr marL="1028700" lvl="1" indent="-342900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와 같은 </a:t>
            </a:r>
            <a:r>
              <a:rPr lang="en-US" altLang="ko-KR" sz="1400" dirty="0" smtClean="0"/>
              <a:t>Object</a:t>
            </a:r>
            <a:r>
              <a:rPr lang="ko-KR" altLang="en-US" sz="1400" dirty="0" smtClean="0"/>
              <a:t>에 설정되는 </a:t>
            </a:r>
            <a:r>
              <a:rPr lang="en-US" altLang="ko-KR" sz="1400" dirty="0" smtClean="0"/>
              <a:t>key/value </a:t>
            </a:r>
            <a:r>
              <a:rPr lang="ko-KR" altLang="en-US" sz="1400" dirty="0" smtClean="0"/>
              <a:t> 쌍의 별칭</a:t>
            </a:r>
            <a:endParaRPr lang="en-US" altLang="ko-KR" sz="1400" dirty="0" smtClean="0"/>
          </a:p>
          <a:p>
            <a:pPr marL="857250" lvl="1" indent="-171450">
              <a:buFont typeface="Arial" charset="0"/>
              <a:buChar char="•"/>
            </a:pPr>
            <a:r>
              <a:rPr lang="en-US" altLang="ko-KR" sz="1400" dirty="0" smtClean="0"/>
              <a:t>Selector</a:t>
            </a:r>
            <a:endParaRPr lang="en-US" altLang="ko-KR" sz="1400" dirty="0"/>
          </a:p>
          <a:p>
            <a:pPr marL="1028700" lvl="1" indent="-342900">
              <a:buFontTx/>
              <a:buChar char="-"/>
            </a:pPr>
            <a:r>
              <a:rPr lang="ko-KR" altLang="en-US" sz="1400" dirty="0" smtClean="0"/>
              <a:t>타 </a:t>
            </a:r>
            <a:r>
              <a:rPr lang="en-US" altLang="ko-KR" sz="1400" dirty="0" smtClean="0"/>
              <a:t>Object</a:t>
            </a:r>
            <a:r>
              <a:rPr lang="ko-KR" altLang="en-US" sz="1400" dirty="0" smtClean="0"/>
              <a:t>를 찾기 위한 별칭 검색어</a:t>
            </a:r>
            <a:endParaRPr lang="en-US" altLang="ko-KR" sz="1400" dirty="0" smtClean="0"/>
          </a:p>
          <a:p>
            <a:pPr marL="1028700" lvl="1" indent="-342900">
              <a:buFontTx/>
              <a:buChar char="-"/>
            </a:pPr>
            <a:r>
              <a:rPr lang="ko-KR" altLang="en-US" sz="1400" dirty="0" smtClean="0"/>
              <a:t>해당 서비스에서 관리하는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목록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실제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엔드포인트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맵핑하고 있는 </a:t>
            </a:r>
            <a:r>
              <a:rPr lang="en-US" altLang="ko-KR" sz="1400" dirty="0" smtClean="0"/>
              <a:t>Endpoint</a:t>
            </a:r>
            <a:r>
              <a:rPr lang="ko-KR" altLang="en-US" sz="1400" dirty="0" smtClean="0"/>
              <a:t> 객체가 자동으로 생성</a:t>
            </a:r>
            <a:endParaRPr lang="en-US" altLang="ko-KR" sz="1400" dirty="0" smtClean="0"/>
          </a:p>
          <a:p>
            <a:pPr marL="1028700" lvl="1" indent="-342900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가 죽으면 자동으로 </a:t>
            </a:r>
            <a:r>
              <a:rPr lang="en-US" altLang="ko-KR" sz="1400" dirty="0" smtClean="0"/>
              <a:t>Endpoint</a:t>
            </a:r>
            <a:r>
              <a:rPr lang="ko-KR" altLang="en-US" sz="1400" dirty="0" smtClean="0"/>
              <a:t>에서 제거되고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Selector</a:t>
            </a:r>
            <a:r>
              <a:rPr lang="ko-KR" altLang="en-US" sz="1400" dirty="0" smtClean="0"/>
              <a:t>와 매칭되는 새로운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가 생기면 자동으로 추가됨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로드밸런싱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서비스 디스커버리 등 제공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서비스를 통해 외부에서 접속하거나 클러스터 내부에서만 접근하도록 설정 가능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6" y="1547648"/>
            <a:ext cx="4775814" cy="4669125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96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>
          <a:xfrm>
            <a:off x="533122" y="1484785"/>
            <a:ext cx="11158693" cy="4182368"/>
          </a:xfrm>
        </p:spPr>
        <p:txBody>
          <a:bodyPr/>
          <a:lstStyle/>
          <a:p>
            <a:pPr marL="256050" indent="-171450">
              <a:buFont typeface="Arial" charset="0"/>
              <a:buChar char="•"/>
            </a:pPr>
            <a:r>
              <a:rPr kumimoji="1" lang="en-US" altLang="ko-KR" sz="1600" dirty="0" smtClean="0"/>
              <a:t>Pod = Container = Application</a:t>
            </a:r>
          </a:p>
          <a:p>
            <a:pPr marL="256050" indent="-171450">
              <a:buFont typeface="Arial" charset="0"/>
              <a:buChar char="•"/>
            </a:pPr>
            <a:r>
              <a:rPr kumimoji="1" lang="en-US" altLang="ko-KR" sz="1600" dirty="0" smtClean="0"/>
              <a:t>Deployment =</a:t>
            </a:r>
            <a:r>
              <a:rPr kumimoji="1" lang="en-US" altLang="ko-KR" sz="1600" dirty="0" smtClean="0">
                <a:sym typeface="Wingdings"/>
              </a:rPr>
              <a:t> Pod</a:t>
            </a:r>
            <a:r>
              <a:rPr kumimoji="1" lang="ko-KR" altLang="en-US" sz="1600" dirty="0" smtClean="0">
                <a:sym typeface="Wingdings"/>
              </a:rPr>
              <a:t>를 생성해주는 것 </a:t>
            </a:r>
            <a:r>
              <a:rPr kumimoji="1" lang="en-US" altLang="ko-KR" sz="1600" dirty="0" smtClean="0">
                <a:sym typeface="Wingdings"/>
              </a:rPr>
              <a:t>=</a:t>
            </a:r>
            <a:r>
              <a:rPr kumimoji="1" lang="ko-KR" altLang="en-US" sz="1600" dirty="0" smtClean="0">
                <a:sym typeface="Wingdings"/>
              </a:rPr>
              <a:t> </a:t>
            </a:r>
            <a:r>
              <a:rPr kumimoji="1" lang="en-US" altLang="ko-KR" sz="1600" dirty="0" smtClean="0">
                <a:sym typeface="Wingdings"/>
              </a:rPr>
              <a:t>Container</a:t>
            </a:r>
            <a:r>
              <a:rPr kumimoji="1" lang="ko-KR" altLang="en-US" sz="1600" dirty="0" smtClean="0">
                <a:sym typeface="Wingdings"/>
              </a:rPr>
              <a:t>를 생성해주는 것 </a:t>
            </a:r>
            <a:r>
              <a:rPr kumimoji="1" lang="en-US" altLang="ko-KR" sz="1600" dirty="0" smtClean="0">
                <a:sym typeface="Wingdings"/>
              </a:rPr>
              <a:t>=</a:t>
            </a:r>
            <a:r>
              <a:rPr kumimoji="1" lang="ko-KR" altLang="en-US" sz="1600" dirty="0" smtClean="0">
                <a:sym typeface="Wingdings"/>
              </a:rPr>
              <a:t> </a:t>
            </a:r>
            <a:r>
              <a:rPr kumimoji="1" lang="en-US" altLang="ko-KR" sz="1600" dirty="0" smtClean="0">
                <a:sym typeface="Wingdings"/>
              </a:rPr>
              <a:t>Application</a:t>
            </a:r>
            <a:r>
              <a:rPr kumimoji="1" lang="ko-KR" altLang="en-US" sz="1600" dirty="0" smtClean="0">
                <a:sym typeface="Wingdings"/>
              </a:rPr>
              <a:t>을 생성해주는</a:t>
            </a:r>
            <a:r>
              <a:rPr kumimoji="1" lang="ko-KR" altLang="en-US" sz="1600" dirty="0">
                <a:sym typeface="Wingdings"/>
              </a:rPr>
              <a:t> </a:t>
            </a:r>
            <a:r>
              <a:rPr kumimoji="1" lang="ko-KR" altLang="en-US" sz="1600" dirty="0" smtClean="0">
                <a:sym typeface="Wingdings"/>
              </a:rPr>
              <a:t>것</a:t>
            </a:r>
            <a:endParaRPr kumimoji="1" lang="en-US" altLang="ko-KR" sz="1600" dirty="0">
              <a:sym typeface="Wingdings"/>
            </a:endParaRPr>
          </a:p>
          <a:p>
            <a:pPr marL="256050" indent="-171450">
              <a:buFont typeface="Arial" charset="0"/>
              <a:buChar char="•"/>
            </a:pPr>
            <a:r>
              <a:rPr kumimoji="1" lang="en-US" altLang="ko-KR" sz="1600" dirty="0" smtClean="0">
                <a:sym typeface="Wingdings"/>
              </a:rPr>
              <a:t>Service = Application</a:t>
            </a:r>
            <a:r>
              <a:rPr kumimoji="1" lang="ko-KR" altLang="en-US" sz="1600" dirty="0" smtClean="0">
                <a:sym typeface="Wingdings"/>
              </a:rPr>
              <a:t>을 외부에 노출 시켜주는 것</a:t>
            </a:r>
            <a:endParaRPr kumimoji="1" lang="en-US" altLang="ko-KR" sz="1600" dirty="0" smtClean="0">
              <a:sym typeface="Wingdings"/>
            </a:endParaRPr>
          </a:p>
          <a:p>
            <a:pPr marL="256050" indent="-171450">
              <a:buFont typeface="Arial" charset="0"/>
              <a:buChar char="•"/>
            </a:pPr>
            <a:endParaRPr kumimoji="1" lang="en-US" altLang="ko-KR" dirty="0" smtClean="0"/>
          </a:p>
          <a:p>
            <a:pPr marL="256050" indent="-171450">
              <a:buFont typeface="Arial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49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레지스트리로 업로드된 이미지를 통해 애플리케이션을 배포하기 위해서 먼저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클러스터 환경에 접속해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3986" y="1443682"/>
            <a:ext cx="11013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kumimoji="1" lang="en-US" altLang="ko-KR" sz="1600" dirty="0" smtClean="0"/>
              <a:t>ZCP </a:t>
            </a:r>
            <a:r>
              <a:rPr kumimoji="1" lang="ko-KR" altLang="en-US" sz="1600" dirty="0"/>
              <a:t>로그인</a:t>
            </a:r>
            <a:endParaRPr kumimoji="1" lang="en-US" altLang="ko-KR" sz="1600" dirty="0"/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>
                <a:hlinkClick r:id="rId3"/>
              </a:rPr>
              <a:t>https://myshare.skcc.com/display/CNADOC/50.+Container+as+a+Service</a:t>
            </a:r>
            <a:r>
              <a:rPr lang="en-US" altLang="ko-KR" sz="1400" dirty="0"/>
              <a:t> </a:t>
            </a:r>
            <a:r>
              <a:rPr lang="ko-KR" altLang="en-US" sz="1400" dirty="0"/>
              <a:t>설정 파일 </a:t>
            </a:r>
            <a:r>
              <a:rPr lang="ko-KR" altLang="en-US" sz="1400" dirty="0" smtClean="0"/>
              <a:t>저장</a:t>
            </a:r>
            <a:endParaRPr lang="en-US" altLang="ko-KR" sz="1400" dirty="0"/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 smtClean="0"/>
              <a:t>Backend project/k8s </a:t>
            </a:r>
            <a:r>
              <a:rPr lang="ko-KR" altLang="en-US" sz="1400" dirty="0" smtClean="0"/>
              <a:t>하위에 저장</a:t>
            </a:r>
            <a:endParaRPr lang="en-US" altLang="ko-KR" sz="1400" dirty="0"/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/>
              <a:t>Mac: ~/.</a:t>
            </a:r>
            <a:r>
              <a:rPr lang="en-US" altLang="ko-KR" sz="1400" dirty="0" err="1"/>
              <a:t>kube</a:t>
            </a:r>
            <a:r>
              <a:rPr lang="en-US" altLang="ko-KR" sz="1400" dirty="0"/>
              <a:t>/</a:t>
            </a:r>
            <a:r>
              <a:rPr lang="en-US" altLang="ko-KR" sz="1400" dirty="0" err="1"/>
              <a:t>config</a:t>
            </a:r>
            <a:r>
              <a:rPr lang="en-US" altLang="ko-KR" sz="1400" dirty="0"/>
              <a:t> </a:t>
            </a:r>
            <a:r>
              <a:rPr lang="ko-KR" altLang="en-US" sz="1400" dirty="0"/>
              <a:t>덮어 쓰기</a:t>
            </a:r>
            <a:endParaRPr lang="en-US" altLang="ko-KR" sz="1400" dirty="0"/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/>
              <a:t>Window: C:\Users</a:t>
            </a:r>
            <a:r>
              <a:rPr lang="en-US" altLang="ko-KR" sz="1400" dirty="0" smtClean="0"/>
              <a:t>\....</a:t>
            </a:r>
            <a:r>
              <a:rPr lang="en-US" altLang="ko-KR" sz="1400" dirty="0" err="1" smtClean="0"/>
              <a:t>kube</a:t>
            </a:r>
            <a:r>
              <a:rPr lang="en-US" altLang="ko-KR" sz="1400" dirty="0" smtClean="0"/>
              <a:t>\</a:t>
            </a:r>
            <a:r>
              <a:rPr lang="en-US" altLang="ko-KR" sz="1400" dirty="0" err="1" smtClean="0"/>
              <a:t>config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덮어쓰기</a:t>
            </a:r>
            <a:endParaRPr lang="en-US" altLang="ko-KR" sz="1400" dirty="0" smtClean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79039" y="3555371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config</a:t>
            </a:r>
            <a:r>
              <a:rPr lang="en-US" altLang="ko-KR" sz="1400" dirty="0" smtClean="0"/>
              <a:t> get-contexts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07461" y="3179445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altLang="ko-KR" sz="1600" dirty="0" smtClean="0"/>
              <a:t>ZCP</a:t>
            </a:r>
            <a:r>
              <a:rPr lang="ko-KR" altLang="en-US" sz="1600" dirty="0" smtClean="0"/>
              <a:t>클러스터 </a:t>
            </a:r>
            <a:r>
              <a:rPr lang="ko-KR" altLang="en-US" sz="1600" dirty="0"/>
              <a:t>환경에 제대로 접속되었는지 </a:t>
            </a:r>
            <a:r>
              <a:rPr lang="ko-KR" altLang="en-US" sz="1600" dirty="0" smtClean="0"/>
              <a:t>확인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9782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awesome-media-backend </a:t>
            </a:r>
            <a:r>
              <a:rPr lang="ko-KR" altLang="en-US" dirty="0" smtClean="0"/>
              <a:t>애플리케이션을 배포하기 위해서는 </a:t>
            </a:r>
            <a:r>
              <a:rPr lang="en-US" altLang="ko-KR" dirty="0" smtClean="0"/>
              <a:t>Deployment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Service</a:t>
            </a:r>
            <a:r>
              <a:rPr lang="ko-KR" altLang="en-US" dirty="0" smtClean="0"/>
              <a:t>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가 필요합니다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먼저 </a:t>
            </a:r>
            <a:r>
              <a:rPr lang="en-US" altLang="ko-KR" dirty="0" smtClean="0"/>
              <a:t>Deployment </a:t>
            </a:r>
            <a:r>
              <a:rPr lang="ko-KR" altLang="en-US" dirty="0" smtClean="0"/>
              <a:t>파일을 작성해봅시다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Deployment yml </a:t>
            </a:r>
            <a:r>
              <a:rPr kumimoji="1" lang="ko-KR" altLang="en-US" sz="1600" dirty="0" smtClean="0"/>
              <a:t>파일 생성 및 작성 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awesome-media-backend-deployment.yml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36050" y="1773239"/>
            <a:ext cx="11231966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"/>
              </a:lnSpc>
            </a:pPr>
            <a:r>
              <a:rPr lang="en-US" altLang="ko-KR" dirty="0" err="1" smtClean="0"/>
              <a:t>apiVersion</a:t>
            </a:r>
            <a:r>
              <a:rPr lang="en-US" altLang="ko-KR" dirty="0" smtClean="0"/>
              <a:t>: apps/v1beta2 # for versions before 1.8.0 use apps/v1beta1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kind: 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metadata: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name: awesome-media-backend-deployment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labels: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app: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spec: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replicas: 1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selector: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</a:t>
            </a:r>
            <a:r>
              <a:rPr lang="en-US" altLang="ko-KR" dirty="0" err="1" smtClean="0"/>
              <a:t>matchLabels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app: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template: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metadata: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</a:t>
            </a:r>
            <a:r>
              <a:rPr lang="mr-IN" altLang="ko-KR" dirty="0" err="1" smtClean="0"/>
              <a:t>labels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  app: awesome-media-backend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</a:t>
            </a:r>
            <a:r>
              <a:rPr lang="mr-IN" altLang="ko-KR" dirty="0" err="1" smtClean="0"/>
              <a:t>spec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containers: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- name: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  image: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dtlabs</a:t>
            </a:r>
            <a:r>
              <a:rPr lang="en-US" altLang="ko-KR" b="1" dirty="0" smtClean="0">
                <a:solidFill>
                  <a:srgbClr val="FF0000"/>
                </a:solidFill>
              </a:rPr>
              <a:t>/awesome-media-backend:1.0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ports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de-DE" altLang="ko-KR" dirty="0" smtClean="0"/>
              <a:t>        - </a:t>
            </a:r>
            <a:r>
              <a:rPr lang="de-DE" altLang="ko-KR" dirty="0" err="1" smtClean="0"/>
              <a:t>containerPort</a:t>
            </a:r>
            <a:r>
              <a:rPr lang="de-DE" altLang="ko-KR" dirty="0" smtClean="0"/>
              <a:t>: 8090</a:t>
            </a:r>
          </a:p>
          <a:p>
            <a:pPr algn="l">
              <a:lnSpc>
                <a:spcPts val="200"/>
              </a:lnSpc>
            </a:pPr>
            <a:r>
              <a:rPr lang="de-DE" altLang="ko-KR" dirty="0" smtClean="0"/>
              <a:t>        </a:t>
            </a:r>
            <a:r>
              <a:rPr lang="de-DE" altLang="ko-KR" dirty="0" err="1" smtClean="0"/>
              <a:t>imagePullPolicy</a:t>
            </a:r>
            <a:r>
              <a:rPr lang="de-DE" altLang="ko-KR" dirty="0" smtClean="0"/>
              <a:t>: </a:t>
            </a:r>
            <a:r>
              <a:rPr lang="de-DE" altLang="ko-KR" dirty="0" err="1" smtClean="0"/>
              <a:t>Always</a:t>
            </a:r>
            <a:endParaRPr lang="de-DE" altLang="ko-KR" dirty="0" smtClean="0"/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resources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requests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"256Mi"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"50m"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limits</a:t>
            </a:r>
            <a:r>
              <a:rPr lang="mr-IN" altLang="ko-KR" dirty="0" smtClean="0"/>
              <a:t>: 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</a:t>
            </a:r>
            <a:r>
              <a:rPr lang="en-US" altLang="ko-KR" dirty="0" smtClean="0"/>
              <a:t>1Gi</a:t>
            </a:r>
            <a:r>
              <a:rPr lang="mr-IN" altLang="ko-KR" dirty="0" smtClean="0"/>
              <a:t>" 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"500m"</a:t>
            </a:r>
            <a:endParaRPr lang="mr-IN" altLang="ko-KR" dirty="0"/>
          </a:p>
        </p:txBody>
      </p:sp>
      <p:sp>
        <p:nvSpPr>
          <p:cNvPr id="20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46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Deployment </a:t>
            </a:r>
            <a:r>
              <a:rPr lang="ko-KR" altLang="en-US" dirty="0" smtClean="0"/>
              <a:t>파일을 작성하고 그 파일을 통해 </a:t>
            </a:r>
            <a:r>
              <a:rPr lang="en-US" altLang="ko-KR" dirty="0" smtClean="0"/>
              <a:t>kubectl apply </a:t>
            </a:r>
            <a:r>
              <a:rPr lang="ko-KR" altLang="en-US" dirty="0" smtClean="0"/>
              <a:t>명령어로 </a:t>
            </a:r>
            <a:r>
              <a:rPr lang="en-US" altLang="ko-KR" dirty="0" smtClean="0"/>
              <a:t>Deployment Object</a:t>
            </a:r>
            <a:r>
              <a:rPr lang="ko-KR" altLang="en-US" dirty="0" smtClean="0"/>
              <a:t>를 생성해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0135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 Deployment yml </a:t>
            </a:r>
            <a:r>
              <a:rPr kumimoji="1" lang="ko-KR" altLang="en-US" sz="1600" dirty="0" smtClean="0"/>
              <a:t>작성한 경로로 이동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Deployment Object </a:t>
            </a:r>
            <a:r>
              <a:rPr kumimoji="1" lang="ko-KR" altLang="en-US" sz="1600" dirty="0" smtClean="0"/>
              <a:t>생성</a:t>
            </a:r>
            <a:r>
              <a:rPr kumimoji="1" lang="en-US" altLang="ko-KR" sz="1600" dirty="0" smtClean="0"/>
              <a:t>(--record </a:t>
            </a:r>
            <a:r>
              <a:rPr kumimoji="1" lang="ko-KR" altLang="en-US" sz="1600" dirty="0" smtClean="0"/>
              <a:t>옵션을 통해 설정 이력 관리 가능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Deployment Object </a:t>
            </a:r>
            <a:r>
              <a:rPr kumimoji="1" lang="ko-KR" altLang="en-US" sz="1600" dirty="0" smtClean="0"/>
              <a:t>조회 </a:t>
            </a:r>
            <a:r>
              <a:rPr kumimoji="1" lang="en-US" altLang="ko-KR" sz="1600" dirty="0" smtClean="0"/>
              <a:t>(Pod, ReplicaSets </a:t>
            </a:r>
            <a:r>
              <a:rPr kumimoji="1" lang="ko-KR" altLang="en-US" sz="1600" dirty="0" smtClean="0"/>
              <a:t>조회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29502" y="1866593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cd [</a:t>
            </a:r>
            <a:r>
              <a:rPr lang="en-US" altLang="ko-KR" sz="1400" dirty="0" smtClean="0"/>
              <a:t>awesome-media-backend-deployment.yml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29502" y="2870038"/>
            <a:ext cx="11057895" cy="51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[filename]</a:t>
            </a:r>
          </a:p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apply -f awesome-media-backend-deployment.yml --record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02" y="3387366"/>
            <a:ext cx="8470900" cy="444500"/>
          </a:xfrm>
          <a:prstGeom prst="rect">
            <a:avLst/>
          </a:prstGeom>
        </p:spPr>
      </p:pic>
      <p:sp>
        <p:nvSpPr>
          <p:cNvPr id="24" name="텍스트 개체 틀 10"/>
          <p:cNvSpPr txBox="1">
            <a:spLocks/>
          </p:cNvSpPr>
          <p:nvPr/>
        </p:nvSpPr>
        <p:spPr>
          <a:xfrm>
            <a:off x="507461" y="419629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get </a:t>
            </a:r>
            <a:r>
              <a:rPr lang="en-US" altLang="ko-KR" sz="1400" dirty="0" err="1" smtClean="0"/>
              <a:t>deploy,pod</a:t>
            </a:r>
            <a:endParaRPr lang="en-US" altLang="ko-KR" sz="1400" dirty="0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rcRect b="25270"/>
          <a:stretch/>
        </p:blipFill>
        <p:spPr>
          <a:xfrm>
            <a:off x="529502" y="4573864"/>
            <a:ext cx="8559800" cy="1395136"/>
          </a:xfrm>
          <a:prstGeom prst="rect">
            <a:avLst/>
          </a:prstGeom>
        </p:spPr>
      </p:pic>
      <p:sp>
        <p:nvSpPr>
          <p:cNvPr id="27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44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01.</a:t>
            </a:r>
            <a:r>
              <a:rPr lang="ko-KR" altLang="en-US" dirty="0" smtClean="0"/>
              <a:t> 설치하기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4980712" y="2415653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4112066" y="3037057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4061267" y="3325089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364350" y="3297325"/>
            <a:ext cx="1908212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설치하기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5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다음으로는 </a:t>
            </a:r>
            <a:r>
              <a:rPr lang="en-US" altLang="ko-KR" dirty="0" smtClean="0"/>
              <a:t>awesome-media-backend </a:t>
            </a:r>
            <a:r>
              <a:rPr lang="ko-KR" altLang="en-US" dirty="0" smtClean="0"/>
              <a:t>애플리케이션을  외부에서 접속할 수 있도록 </a:t>
            </a:r>
            <a:r>
              <a:rPr lang="en-US" altLang="ko-KR" dirty="0" smtClean="0"/>
              <a:t>Service</a:t>
            </a:r>
            <a:r>
              <a:rPr lang="ko-KR" altLang="en-US" dirty="0" smtClean="0"/>
              <a:t>파일을 작성해봅시다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Service yml </a:t>
            </a:r>
            <a:r>
              <a:rPr kumimoji="1" lang="ko-KR" altLang="en-US" sz="1600" dirty="0" smtClean="0"/>
              <a:t>파일 생성 및 작성 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awesome-media-backend-service.yml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36049" y="1773239"/>
            <a:ext cx="11125519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/>
              <a:t>apiVersion: v1</a:t>
            </a:r>
          </a:p>
          <a:p>
            <a:pPr algn="l"/>
            <a:r>
              <a:rPr lang="en-US" altLang="ko-KR" sz="1600" dirty="0"/>
              <a:t>kind: Service</a:t>
            </a:r>
          </a:p>
          <a:p>
            <a:pPr algn="l"/>
            <a:r>
              <a:rPr lang="en-US" altLang="ko-KR" sz="1600" dirty="0"/>
              <a:t>metadata:</a:t>
            </a:r>
          </a:p>
          <a:p>
            <a:pPr algn="l"/>
            <a:r>
              <a:rPr lang="en-US" altLang="ko-KR" sz="1600" dirty="0"/>
              <a:t>  name: awesome-media-backend-service</a:t>
            </a:r>
          </a:p>
          <a:p>
            <a:pPr algn="l"/>
            <a:r>
              <a:rPr lang="en-US" altLang="ko-KR" sz="1600" dirty="0"/>
              <a:t>spec:</a:t>
            </a:r>
          </a:p>
          <a:p>
            <a:pPr algn="l"/>
            <a:r>
              <a:rPr lang="en-US" altLang="ko-KR" sz="1600" dirty="0"/>
              <a:t>  ports:</a:t>
            </a:r>
          </a:p>
          <a:p>
            <a:pPr algn="l"/>
            <a:r>
              <a:rPr lang="mr-IN" altLang="ko-KR" sz="1600" dirty="0"/>
              <a:t>  - </a:t>
            </a:r>
            <a:r>
              <a:rPr lang="mr-IN" altLang="ko-KR" sz="1600" dirty="0" err="1"/>
              <a:t>name</a:t>
            </a:r>
            <a:r>
              <a:rPr lang="mr-IN" altLang="ko-KR" sz="1600" dirty="0"/>
              <a:t>: "</a:t>
            </a:r>
            <a:r>
              <a:rPr lang="mr-IN" altLang="ko-KR" sz="1600" dirty="0" err="1"/>
              <a:t>http</a:t>
            </a:r>
            <a:r>
              <a:rPr lang="mr-IN" altLang="ko-KR" sz="1600" dirty="0"/>
              <a:t>"</a:t>
            </a:r>
          </a:p>
          <a:p>
            <a:pPr algn="l"/>
            <a:r>
              <a:rPr lang="mr-IN" altLang="ko-KR" sz="1600" dirty="0"/>
              <a:t>    </a:t>
            </a:r>
            <a:r>
              <a:rPr lang="mr-IN" altLang="ko-KR" sz="1600" dirty="0" err="1"/>
              <a:t>port</a:t>
            </a:r>
            <a:r>
              <a:rPr lang="mr-IN" altLang="ko-KR" sz="1600" dirty="0"/>
              <a:t>: 8090</a:t>
            </a:r>
          </a:p>
          <a:p>
            <a:pPr algn="l"/>
            <a:r>
              <a:rPr lang="ro-RO" altLang="ko-KR" sz="1600" dirty="0"/>
              <a:t>    </a:t>
            </a:r>
            <a:r>
              <a:rPr lang="ro-RO" altLang="ko-KR" sz="1600" dirty="0" err="1" smtClean="0"/>
              <a:t>targetPort</a:t>
            </a:r>
            <a:r>
              <a:rPr lang="ro-RO" altLang="ko-KR" sz="1600" dirty="0"/>
              <a:t>: 8090</a:t>
            </a:r>
          </a:p>
          <a:p>
            <a:pPr algn="l"/>
            <a:r>
              <a:rPr lang="ro-RO" altLang="ko-KR" sz="1600" dirty="0"/>
              <a:t>  selector:</a:t>
            </a:r>
          </a:p>
          <a:p>
            <a:pPr algn="l"/>
            <a:r>
              <a:rPr lang="ro-RO" altLang="ko-KR" sz="1600" dirty="0"/>
              <a:t>    </a:t>
            </a:r>
            <a:r>
              <a:rPr lang="ro-RO" altLang="ko-KR" sz="1600" dirty="0" err="1"/>
              <a:t>app</a:t>
            </a:r>
            <a:r>
              <a:rPr lang="ro-RO" altLang="ko-KR" sz="1600" dirty="0"/>
              <a:t>: </a:t>
            </a:r>
            <a:r>
              <a:rPr lang="ro-RO" altLang="ko-KR" sz="1600" dirty="0" err="1"/>
              <a:t>awesome</a:t>
            </a:r>
            <a:r>
              <a:rPr lang="ro-RO" altLang="ko-KR" sz="1600" dirty="0"/>
              <a:t>-media-</a:t>
            </a:r>
            <a:r>
              <a:rPr lang="ro-RO" altLang="ko-KR" sz="1600" dirty="0" err="1"/>
              <a:t>backend</a:t>
            </a:r>
            <a:endParaRPr lang="ro-RO" altLang="ko-KR" sz="1600" dirty="0"/>
          </a:p>
          <a:p>
            <a:pPr algn="l"/>
            <a:r>
              <a:rPr lang="ro-RO" altLang="ko-KR" sz="1600" dirty="0"/>
              <a:t>  </a:t>
            </a:r>
            <a:r>
              <a:rPr lang="ro-RO" altLang="ko-KR" sz="1600" dirty="0" err="1" smtClean="0"/>
              <a:t>type</a:t>
            </a:r>
            <a:r>
              <a:rPr lang="ro-RO" altLang="ko-KR" sz="1600" dirty="0" smtClean="0"/>
              <a:t>: </a:t>
            </a:r>
            <a:r>
              <a:rPr lang="ro-RO" altLang="ko-KR" sz="1600" dirty="0" err="1" smtClean="0"/>
              <a:t>NodePort</a:t>
            </a:r>
            <a:endParaRPr lang="mr-IN" altLang="ko-KR" sz="1600" dirty="0"/>
          </a:p>
        </p:txBody>
      </p:sp>
      <p:sp>
        <p:nvSpPr>
          <p:cNvPr id="10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18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Service</a:t>
            </a:r>
            <a:r>
              <a:rPr lang="ko-KR" altLang="en-US" dirty="0"/>
              <a:t>파일을 작성하고 그 파일을 통해 </a:t>
            </a:r>
            <a:r>
              <a:rPr lang="en-US" altLang="ko-KR" dirty="0"/>
              <a:t>kubectl </a:t>
            </a:r>
            <a:r>
              <a:rPr lang="en-US" altLang="ko-KR" dirty="0" smtClean="0"/>
              <a:t>apply </a:t>
            </a:r>
            <a:r>
              <a:rPr lang="ko-KR" altLang="en-US" dirty="0" smtClean="0"/>
              <a:t>명령어로 </a:t>
            </a:r>
            <a:r>
              <a:rPr lang="en-US" altLang="ko-KR" dirty="0"/>
              <a:t>Service Object</a:t>
            </a:r>
            <a:r>
              <a:rPr lang="ko-KR" altLang="en-US" dirty="0"/>
              <a:t>를 생성해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3" y="1455151"/>
            <a:ext cx="54667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조회</a:t>
            </a: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r>
              <a:rPr kumimoji="1" lang="ko-KR" altLang="en-US" sz="1600" dirty="0" smtClean="0"/>
              <a:t>애플리케이션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err="1" smtClean="0"/>
              <a:t>Kubectl</a:t>
            </a:r>
            <a:r>
              <a:rPr kumimoji="1" lang="en-US" altLang="ko-KR" sz="1600" dirty="0" smtClean="0"/>
              <a:t> get svc</a:t>
            </a:r>
            <a:r>
              <a:rPr kumimoji="1" lang="ko-KR" altLang="en-US" sz="1600" dirty="0" smtClean="0"/>
              <a:t>를 통해서 </a:t>
            </a:r>
            <a:r>
              <a:rPr kumimoji="1" lang="en-US" altLang="ko-KR" sz="1600" dirty="0" smtClean="0"/>
              <a:t>Port </a:t>
            </a:r>
            <a:r>
              <a:rPr kumimoji="1" lang="ko-KR" altLang="en-US" sz="1600" dirty="0" smtClean="0"/>
              <a:t>확인</a:t>
            </a: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http://</a:t>
            </a:r>
            <a:r>
              <a:rPr kumimoji="1" lang="en-US" altLang="ko-KR" sz="1600" dirty="0" err="1" smtClean="0"/>
              <a:t>NodeIP:port</a:t>
            </a:r>
            <a:r>
              <a:rPr kumimoji="1" lang="ko-KR" altLang="en-US" sz="1600" dirty="0" smtClean="0"/>
              <a:t>로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ZCP node </a:t>
            </a:r>
            <a:r>
              <a:rPr kumimoji="1" lang="en-US" altLang="ko-KR" sz="1600" dirty="0" err="1" smtClean="0"/>
              <a:t>ip</a:t>
            </a:r>
            <a:r>
              <a:rPr kumimoji="1" lang="en-US" altLang="ko-KR" sz="1600" dirty="0" smtClean="0"/>
              <a:t> -&gt; </a:t>
            </a:r>
            <a:r>
              <a:rPr kumimoji="1" lang="en-US" altLang="ko-KR" sz="1600" dirty="0"/>
              <a:t>http://169.56.106.154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07461" y="1800329"/>
            <a:ext cx="11057895" cy="5076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apply [filename]</a:t>
            </a:r>
            <a:endParaRPr lang="en-US" altLang="ko-KR" sz="1400" dirty="0"/>
          </a:p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apply -f </a:t>
            </a:r>
            <a:r>
              <a:rPr lang="en-US" altLang="ko-KR" sz="1400" dirty="0" smtClean="0"/>
              <a:t>awesome-media-backend-</a:t>
            </a:r>
            <a:r>
              <a:rPr lang="en-US" altLang="ko-KR" sz="1400" dirty="0" err="1" smtClean="0"/>
              <a:t>service.yml</a:t>
            </a:r>
            <a:r>
              <a:rPr lang="en-US" altLang="ko-KR" sz="1400" dirty="0" smtClean="0"/>
              <a:t> --record</a:t>
            </a:r>
          </a:p>
        </p:txBody>
      </p:sp>
      <p:sp>
        <p:nvSpPr>
          <p:cNvPr id="24" name="텍스트 개체 틀 10"/>
          <p:cNvSpPr txBox="1">
            <a:spLocks/>
          </p:cNvSpPr>
          <p:nvPr/>
        </p:nvSpPr>
        <p:spPr>
          <a:xfrm>
            <a:off x="507460" y="3000226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get </a:t>
            </a:r>
            <a:r>
              <a:rPr lang="en-US" altLang="ko-KR" sz="1400" dirty="0" smtClean="0"/>
              <a:t>svc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783" y="4200123"/>
            <a:ext cx="5368815" cy="21130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0" y="2336839"/>
            <a:ext cx="8280400" cy="406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0" y="3396071"/>
            <a:ext cx="8280400" cy="635000"/>
          </a:xfrm>
          <a:prstGeom prst="rect">
            <a:avLst/>
          </a:prstGeom>
        </p:spPr>
      </p:pic>
      <p:sp>
        <p:nvSpPr>
          <p:cNvPr id="23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5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Service Object</a:t>
            </a:r>
            <a:r>
              <a:rPr lang="ko-KR" altLang="en-US" dirty="0" smtClean="0"/>
              <a:t>가 생성이 되었으면 로컬의 </a:t>
            </a:r>
            <a:r>
              <a:rPr lang="en-US" altLang="ko-KR" dirty="0" smtClean="0"/>
              <a:t>awesome-media-frontend</a:t>
            </a:r>
            <a:r>
              <a:rPr lang="ko-KR" altLang="en-US" dirty="0" smtClean="0"/>
              <a:t> 애플리케이션에서 접속해봅시다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00150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5"/>
            </a:pPr>
            <a:r>
              <a:rPr kumimoji="1" lang="ko-KR" altLang="en-US" sz="1600" dirty="0" smtClean="0"/>
              <a:t>로컬의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애플리케이션에서 접속해보기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/>
              <a:t>a</a:t>
            </a:r>
            <a:r>
              <a:rPr kumimoji="1" lang="en-US" altLang="ko-KR" sz="1600" dirty="0" smtClean="0"/>
              <a:t>pplication-default.yml </a:t>
            </a:r>
            <a:r>
              <a:rPr kumimoji="1" lang="ko-KR" altLang="en-US" sz="1600" dirty="0" smtClean="0"/>
              <a:t>파일에서 </a:t>
            </a:r>
            <a:r>
              <a:rPr kumimoji="1" lang="en-US" altLang="ko-KR" sz="1600" dirty="0" smtClean="0"/>
              <a:t>url </a:t>
            </a:r>
            <a:r>
              <a:rPr kumimoji="1" lang="ko-KR" altLang="en-US" sz="1600" dirty="0" smtClean="0"/>
              <a:t>수정</a:t>
            </a:r>
            <a:r>
              <a:rPr kumimoji="1" lang="en-US" altLang="ko-KR" sz="1600" dirty="0" smtClean="0"/>
              <a:t> (</a:t>
            </a:r>
            <a:r>
              <a:rPr kumimoji="1" lang="ko-KR" altLang="en-US" sz="1600" dirty="0" smtClean="0">
                <a:solidFill>
                  <a:srgbClr val="FF0000"/>
                </a:solidFill>
              </a:rPr>
              <a:t>본인의 서비스 접속 정보로 수정할 것</a:t>
            </a:r>
            <a:r>
              <a:rPr kumimoji="1" lang="en-US" altLang="ko-KR" sz="1600" dirty="0" smtClean="0">
                <a:solidFill>
                  <a:srgbClr val="FF0000"/>
                </a:solidFill>
              </a:rPr>
              <a:t>!!)</a:t>
            </a:r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서버 구동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localhost:8080 </a:t>
            </a:r>
            <a:r>
              <a:rPr kumimoji="1" lang="ko-KR" altLang="en-US" sz="1600" dirty="0" smtClean="0"/>
              <a:t>으로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4" name="텍스트 개체 틀 10"/>
          <p:cNvSpPr txBox="1">
            <a:spLocks/>
          </p:cNvSpPr>
          <p:nvPr/>
        </p:nvSpPr>
        <p:spPr>
          <a:xfrm>
            <a:off x="572077" y="2096182"/>
            <a:ext cx="11057895" cy="1260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0"/>
              </a:lnSpc>
            </a:pPr>
            <a:r>
              <a:rPr lang="en-US" altLang="ko-KR" sz="1400" dirty="0"/>
              <a:t>api: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</a:t>
            </a:r>
            <a:r>
              <a:rPr lang="mr-IN" altLang="ko-KR" sz="1400" dirty="0" err="1"/>
              <a:t>bff</a:t>
            </a:r>
            <a:r>
              <a:rPr lang="mr-IN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  </a:t>
            </a:r>
            <a:r>
              <a:rPr lang="mr-IN" altLang="ko-KR" sz="1400" dirty="0" err="1"/>
              <a:t>path</a:t>
            </a:r>
            <a:r>
              <a:rPr lang="mr-IN" altLang="ko-KR" sz="1400" dirty="0"/>
              <a:t>: /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services:</a:t>
            </a:r>
          </a:p>
          <a:p>
            <a:pPr marL="84600" lvl="1" indent="0">
              <a:lnSpc>
                <a:spcPts val="500"/>
              </a:lnSpc>
              <a:spcBef>
                <a:spcPts val="1000"/>
              </a:spcBef>
              <a:buNone/>
            </a:pPr>
            <a:r>
              <a:rPr lang="en-US" altLang="ko-KR" sz="1400" dirty="0"/>
              <a:t>    url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de-DE" altLang="ko-KR" sz="1400" dirty="0">
                <a:solidFill>
                  <a:srgbClr val="FF0000"/>
                </a:solidFill>
              </a:rPr>
              <a:t>http://169.56.106.154:30580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64" y="3727800"/>
            <a:ext cx="7905008" cy="2625499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00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7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다음으로는 이미 배포된 컨테이너의 이미지를 업데이트하는 방법입니다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001501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600" dirty="0" smtClean="0"/>
              <a:t>미리 배포해놓은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이미지의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버전으로 업데이트 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이미지가 업데이트 되어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가 새로 생성됨을 확인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/>
              <a:t>로컬의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애플리케이션에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다시 접속해보기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메인화면이 셜록으로 변경됨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735" y="4791317"/>
            <a:ext cx="5900826" cy="1662125"/>
          </a:xfrm>
          <a:prstGeom prst="rect">
            <a:avLst/>
          </a:prstGeom>
        </p:spPr>
      </p:pic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0731153" cy="864070"/>
          </a:xfrm>
        </p:spPr>
        <p:txBody>
          <a:bodyPr/>
          <a:lstStyle/>
          <a:p>
            <a:pPr algn="l"/>
            <a:r>
              <a:rPr lang="en-US" altLang="ko-KR" sz="1400" dirty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set image </a:t>
            </a:r>
            <a:r>
              <a:rPr lang="en-US" altLang="ko-KR" sz="1400" dirty="0" smtClean="0"/>
              <a:t>deployment/[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] [</a:t>
            </a:r>
            <a:r>
              <a:rPr lang="en-US" altLang="ko-KR" sz="1400" dirty="0" err="1" smtClean="0"/>
              <a:t>conatainer_name</a:t>
            </a:r>
            <a:r>
              <a:rPr lang="en-US" altLang="ko-KR" sz="1400" dirty="0" smtClean="0"/>
              <a:t>]=[</a:t>
            </a:r>
            <a:r>
              <a:rPr lang="en-US" altLang="ko-KR" sz="1400" dirty="0" err="1" smtClean="0"/>
              <a:t>image_name</a:t>
            </a:r>
            <a:r>
              <a:rPr lang="en-US" altLang="ko-KR" sz="1400" dirty="0" smtClean="0"/>
              <a:t>]</a:t>
            </a:r>
            <a:endParaRPr lang="en-US" altLang="ko-KR" sz="1400" dirty="0"/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set image deployment/awesome-media-backend-deployment </a:t>
            </a:r>
            <a:r>
              <a:rPr lang="en-US" altLang="ko-KR" sz="1400" dirty="0" smtClean="0"/>
              <a:t>awesome-media-backend=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/awesome-media-backend:2.0 </a:t>
            </a:r>
            <a:r>
              <a:rPr lang="en-US" altLang="ko-KR" sz="1400" dirty="0"/>
              <a:t>--record</a:t>
            </a:r>
            <a:endParaRPr lang="en-US" altLang="ko-KR" sz="1400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232375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kubectl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get pod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71800"/>
          <a:stretch/>
        </p:blipFill>
        <p:spPr>
          <a:xfrm>
            <a:off x="507461" y="2637309"/>
            <a:ext cx="10566400" cy="1826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1" y="3684032"/>
            <a:ext cx="8039100" cy="6477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Deployment </a:t>
            </a:r>
            <a:r>
              <a:rPr lang="ko-KR" altLang="en-US" dirty="0" smtClean="0"/>
              <a:t>를 생성할때 넣어준 </a:t>
            </a:r>
            <a:r>
              <a:rPr lang="en-US" altLang="ko-KR" dirty="0" smtClean="0"/>
              <a:t>-</a:t>
            </a:r>
            <a:r>
              <a:rPr lang="mr-IN" altLang="ko-KR" dirty="0" smtClean="0"/>
              <a:t>–</a:t>
            </a:r>
            <a:r>
              <a:rPr lang="en-US" altLang="ko-KR" dirty="0" smtClean="0"/>
              <a:t>recode </a:t>
            </a:r>
            <a:r>
              <a:rPr lang="ko-KR" altLang="en-US" dirty="0" smtClean="0"/>
              <a:t>옵션을 통해 히스토리를 관리하고 이전 </a:t>
            </a:r>
            <a:r>
              <a:rPr lang="en-US" altLang="ko-KR" dirty="0" smtClean="0"/>
              <a:t>revision</a:t>
            </a:r>
            <a:r>
              <a:rPr lang="ko-KR" altLang="en-US" dirty="0" smtClean="0"/>
              <a:t>으로의  </a:t>
            </a:r>
            <a:r>
              <a:rPr lang="en-US" altLang="ko-KR" dirty="0" smtClean="0"/>
              <a:t>Rollback</a:t>
            </a:r>
            <a:r>
              <a:rPr lang="ko-KR" altLang="en-US" dirty="0" smtClean="0"/>
              <a:t>이 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Deployment </a:t>
            </a:r>
            <a:r>
              <a:rPr kumimoji="1" lang="ko-KR" altLang="en-US" sz="1600" dirty="0" smtClean="0"/>
              <a:t>히스토리 관리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히스토리의 </a:t>
            </a:r>
            <a:r>
              <a:rPr kumimoji="1" lang="en-US" altLang="ko-KR" sz="1600" dirty="0" smtClean="0"/>
              <a:t>revision</a:t>
            </a:r>
            <a:r>
              <a:rPr kumimoji="1" lang="ko-KR" altLang="en-US" sz="1600" dirty="0" smtClean="0"/>
              <a:t>을 통해 </a:t>
            </a:r>
            <a:r>
              <a:rPr kumimoji="1" lang="en-US" altLang="ko-KR" sz="1600" dirty="0" smtClean="0"/>
              <a:t>Rollback(</a:t>
            </a:r>
            <a:r>
              <a:rPr lang="en-US" altLang="ko-KR" sz="1600" dirty="0"/>
              <a:t>--</a:t>
            </a:r>
            <a:r>
              <a:rPr lang="en-US" altLang="ko-KR" sz="1600" dirty="0" smtClean="0"/>
              <a:t>to-revision </a:t>
            </a:r>
            <a:r>
              <a:rPr lang="ko-KR" altLang="en-US" sz="1600" dirty="0" smtClean="0"/>
              <a:t>옵션으로 </a:t>
            </a:r>
            <a:r>
              <a:rPr lang="en-US" altLang="ko-KR" sz="1600" dirty="0" smtClean="0"/>
              <a:t>revision</a:t>
            </a:r>
            <a:r>
              <a:rPr lang="ko-KR" altLang="en-US" sz="1600" dirty="0" smtClean="0"/>
              <a:t> 지정 가능 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/>
              <a:t>로컬의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애플리케이션에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다시 접속해보기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메인화면이 다시 퍼시픽림으로 변경됨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1057895" cy="66431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rollout history  deployment/[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]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rollout history  deployment/awesome-media-backend-deployment</a:t>
            </a:r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944037"/>
            <a:ext cx="11057895" cy="629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rollout undo </a:t>
            </a:r>
            <a:r>
              <a:rPr lang="en-US" altLang="ko-KR" sz="1400" dirty="0" smtClean="0"/>
              <a:t>deployment/[</a:t>
            </a:r>
            <a:r>
              <a:rPr lang="en-US" altLang="ko-KR" sz="1400" dirty="0" err="1" smtClean="0"/>
              <a:t>deplyment_name</a:t>
            </a:r>
            <a:r>
              <a:rPr lang="en-US" altLang="ko-KR" sz="1400" dirty="0" smtClean="0"/>
              <a:t>] --to-revision=[revision]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kubectl rollout undo deployment/awesome-media-backend-deployment --</a:t>
            </a:r>
            <a:r>
              <a:rPr lang="en-US" altLang="ko-KR" sz="1400" dirty="0" smtClean="0"/>
              <a:t>to-revision=1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437550"/>
            <a:ext cx="12192000" cy="11952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4641610"/>
            <a:ext cx="8788400" cy="457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492" y="5430622"/>
            <a:ext cx="6499831" cy="1373099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561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Kubernetes Object(Deployment, Service, Pod </a:t>
            </a:r>
            <a:r>
              <a:rPr kumimoji="1" lang="ko-KR" altLang="en-US" sz="1600" dirty="0" smtClean="0"/>
              <a:t>등</a:t>
            </a:r>
            <a:r>
              <a:rPr kumimoji="1" lang="en-US" altLang="ko-KR" sz="1600" dirty="0" smtClean="0"/>
              <a:t>) </a:t>
            </a:r>
            <a:r>
              <a:rPr kumimoji="1" lang="ko-KR" altLang="en-US" sz="1600" dirty="0" smtClean="0"/>
              <a:t>의 상세 내용 확인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1057895" cy="451657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kubectl </a:t>
            </a:r>
            <a:r>
              <a:rPr lang="en-US" altLang="ko-KR" sz="1400" dirty="0"/>
              <a:t>describe (-f FILENAME | TYPE [NAME_PREFIX | -l label] | TYPE/NAME) [options]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85" y="2257656"/>
            <a:ext cx="9573656" cy="4143144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32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</a:t>
            </a:r>
            <a:r>
              <a:rPr kumimoji="1" lang="ko-KR" altLang="en-US" sz="1600" dirty="0" smtClean="0"/>
              <a:t>  애플리케이션 로그 확인 및 </a:t>
            </a:r>
            <a:r>
              <a:rPr kumimoji="1" lang="en-US" altLang="ko-KR" sz="1600" dirty="0" smtClean="0"/>
              <a:t>tailing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1819574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kubectl logs [-f] </a:t>
            </a:r>
            <a:r>
              <a:rPr lang="en-US" altLang="ko-KR" sz="1400" dirty="0" smtClean="0"/>
              <a:t>[pod]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271231"/>
            <a:ext cx="9508754" cy="4126492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 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64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3.</a:t>
            </a:r>
            <a:r>
              <a:rPr kumimoji="1" lang="ko-KR" altLang="en-US" sz="1600" dirty="0" smtClean="0"/>
              <a:t>  컨테이너 내부로 접속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07461" y="1773239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kubectl exec -it </a:t>
            </a:r>
            <a:r>
              <a:rPr lang="en-US" altLang="ko-KR" sz="1400" dirty="0" smtClean="0"/>
              <a:t>[pod] -- </a:t>
            </a:r>
            <a:r>
              <a:rPr lang="en-US" altLang="ko-KR" sz="1400" dirty="0"/>
              <a:t>/bin/sh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181829"/>
            <a:ext cx="10185400" cy="4242722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 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2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kumimoji="1" lang="en-US" altLang="ko-KR" sz="1600" dirty="0" smtClean="0"/>
              <a:t>Kubernetes Object </a:t>
            </a:r>
            <a:r>
              <a:rPr kumimoji="1" lang="ko-KR" altLang="en-US" sz="1600" dirty="0" smtClean="0"/>
              <a:t>삭제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애플리케이션을 삭제하기 위해서는 </a:t>
            </a:r>
            <a:r>
              <a:rPr kumimoji="1" lang="en-US" altLang="ko-KR" sz="1600" dirty="0" smtClean="0"/>
              <a:t>Deployment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Object</a:t>
            </a:r>
            <a:r>
              <a:rPr kumimoji="1" lang="ko-KR" altLang="en-US" sz="1600" dirty="0" smtClean="0"/>
              <a:t>를 삭제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 startAt="4"/>
            </a:pPr>
            <a:endParaRPr kumimoji="1" lang="en-US" altLang="ko-KR" sz="1600" dirty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pPr marL="342900" indent="-342900">
              <a:buAutoNum type="arabicPeriod" startAt="4"/>
            </a:pPr>
            <a:endParaRPr kumimoji="1" lang="en-US" altLang="ko-KR" sz="1600" dirty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Object </a:t>
            </a:r>
            <a:r>
              <a:rPr kumimoji="1" lang="ko-KR" altLang="en-US" sz="1600" dirty="0" smtClean="0"/>
              <a:t>조회시 </a:t>
            </a:r>
            <a:r>
              <a:rPr kumimoji="1" lang="en-US" altLang="ko-KR" sz="1600" dirty="0" smtClean="0"/>
              <a:t>Service Object</a:t>
            </a:r>
            <a:r>
              <a:rPr kumimoji="1" lang="ko-KR" altLang="en-US" sz="1600" dirty="0" smtClean="0"/>
              <a:t>만 남아 있고 나머지는 모두 삭제되었음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07461" y="1773239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delete ([-f FILENAME] | TYPE [(NAME | -l label | --all)]) [options]</a:t>
            </a:r>
            <a:endParaRPr lang="en-US" altLang="ko-KR" sz="14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266793"/>
            <a:ext cx="7785100" cy="469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3314726"/>
            <a:ext cx="8559800" cy="660400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 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설치하기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9268" y="809897"/>
            <a:ext cx="1090313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JDK 8+ </a:t>
            </a:r>
            <a:r>
              <a:rPr kumimoji="1" lang="ko-KR" altLang="en-US" dirty="0" smtClean="0"/>
              <a:t>권장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STS Tool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Kubernetes CLI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Docker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Windows</a:t>
            </a:r>
          </a:p>
          <a:p>
            <a:pPr marL="1200150" lvl="2" indent="-285750">
              <a:buFont typeface="Arial" charset="0"/>
              <a:buChar char="•"/>
            </a:pPr>
            <a:r>
              <a:rPr kumimoji="1" lang="en-US" altLang="ko-KR" dirty="0" smtClean="0"/>
              <a:t>Windows 7+,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64</a:t>
            </a:r>
            <a:r>
              <a:rPr kumimoji="1" lang="ko-KR" altLang="en-US" dirty="0" smtClean="0"/>
              <a:t>비트</a:t>
            </a: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Mac OS</a:t>
            </a:r>
          </a:p>
          <a:p>
            <a:pPr marL="1200150" lvl="2" indent="-285750">
              <a:buFont typeface="Arial" charset="0"/>
              <a:buChar char="•"/>
            </a:pPr>
            <a:r>
              <a:rPr kumimoji="1" lang="en-US" altLang="ko-KR" dirty="0" smtClean="0"/>
              <a:t>Docker for Mac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(stable channel)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Docker Hub </a:t>
            </a:r>
            <a:r>
              <a:rPr kumimoji="1" lang="ko-KR" altLang="en-US" dirty="0" smtClean="0"/>
              <a:t>가입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Project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>
                <a:hlinkClick r:id="rId2"/>
              </a:rPr>
              <a:t>https://mygit.skcc.com/scm/cna/awesome-media-backend-solution.git</a:t>
            </a: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>
                <a:hlinkClick r:id="rId3"/>
              </a:rPr>
              <a:t>https://mygit.skcc.com/scm/cna/awesome-media-frontend-solution.git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교육자료</a:t>
            </a: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https://</a:t>
            </a:r>
            <a:r>
              <a:rPr kumimoji="1" lang="en-US" altLang="ko-KR" dirty="0" err="1" smtClean="0"/>
              <a:t>myshare.skcc.com</a:t>
            </a:r>
            <a:r>
              <a:rPr kumimoji="1" lang="en-US" altLang="ko-KR" dirty="0" smtClean="0"/>
              <a:t>/display/CNADOC/50.+Container+as+a+Service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endParaRPr kumimoji="1"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031595"/>
              </p:ext>
            </p:extLst>
          </p:nvPr>
        </p:nvGraphicFramePr>
        <p:xfrm>
          <a:off x="1990434" y="2685011"/>
          <a:ext cx="9283154" cy="1154038"/>
        </p:xfrm>
        <a:graphic>
          <a:graphicData uri="http://schemas.openxmlformats.org/drawingml/2006/table">
            <a:tbl>
              <a:tblPr bandRow="1">
                <a:tableStyleId>{8799B23B-EC83-4686-B30A-512413B5E67A}</a:tableStyleId>
              </a:tblPr>
              <a:tblGrid>
                <a:gridCol w="4641577"/>
                <a:gridCol w="4641577"/>
              </a:tblGrid>
              <a:tr h="5807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Windows</a:t>
                      </a:r>
                      <a:r>
                        <a:rPr lang="en-US" altLang="ko-KR" baseline="0" dirty="0" smtClean="0"/>
                        <a:t> 10 Pro </a:t>
                      </a:r>
                      <a:r>
                        <a:rPr lang="ko-KR" altLang="en-US" baseline="0" dirty="0" smtClean="0"/>
                        <a:t>미만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charset="0"/>
                        <a:buChar char="•"/>
                      </a:pPr>
                      <a:r>
                        <a:rPr lang="en-US" altLang="ko-KR" dirty="0" smtClean="0"/>
                        <a:t>Docker ToolBox</a:t>
                      </a:r>
                    </a:p>
                  </a:txBody>
                  <a:tcPr/>
                </a:tc>
              </a:tr>
              <a:tr h="5733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Windows 10 Pro, Window Server 2016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charset="0"/>
                        <a:buChar char="•"/>
                      </a:pPr>
                      <a:r>
                        <a:rPr lang="en-US" altLang="ko-KR" dirty="0" smtClean="0">
                          <a:hlinkClick r:id="rId4"/>
                        </a:rPr>
                        <a:t>Docker for</a:t>
                      </a:r>
                      <a:r>
                        <a:rPr lang="en-US" altLang="ko-KR" baseline="0" dirty="0" smtClean="0">
                          <a:hlinkClick r:id="rId4"/>
                        </a:rPr>
                        <a:t> Windows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36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[BACKUP] 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7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9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0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ZCP(Kubernetes)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731206"/>
            <a:ext cx="2351533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731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4881" y="1403890"/>
            <a:ext cx="1159443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kumimoji="1" lang="en-US" altLang="ko-KR" sz="1600" dirty="0" err="1" smtClean="0"/>
              <a:t>awsome</a:t>
            </a:r>
            <a:r>
              <a:rPr kumimoji="1" lang="en-US" altLang="ko-KR" sz="1600" dirty="0" smtClean="0"/>
              <a:t>-media-frontend</a:t>
            </a:r>
            <a:r>
              <a:rPr kumimoji="1" lang="ko-KR" altLang="en-US" sz="1600" dirty="0" smtClean="0"/>
              <a:t> 프로젝트의 </a:t>
            </a:r>
            <a:r>
              <a:rPr kumimoji="1" lang="en-US" altLang="ko-KR" sz="1600" dirty="0" smtClean="0"/>
              <a:t>application-k8s.yml </a:t>
            </a:r>
            <a:r>
              <a:rPr kumimoji="1" lang="ko-KR" altLang="en-US" sz="1600" dirty="0" smtClean="0"/>
              <a:t>파일 확인</a:t>
            </a: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 </a:t>
            </a:r>
            <a:r>
              <a:rPr kumimoji="1" lang="ko-KR" altLang="en-US" sz="1600" dirty="0" smtClean="0"/>
              <a:t>프로젝트 </a:t>
            </a:r>
            <a:r>
              <a:rPr kumimoji="1" lang="en-US" altLang="ko-KR" sz="1600" dirty="0" smtClean="0"/>
              <a:t>JAR </a:t>
            </a:r>
            <a:r>
              <a:rPr kumimoji="1" lang="ko-KR" altLang="en-US" sz="1600" dirty="0" smtClean="0"/>
              <a:t>빌드</a:t>
            </a:r>
            <a:r>
              <a:rPr kumimoji="1" lang="en-US" altLang="ko-KR" sz="1600" dirty="0" smtClean="0"/>
              <a:t>(target </a:t>
            </a:r>
            <a:r>
              <a:rPr kumimoji="1" lang="ko-KR" altLang="en-US" sz="1600" dirty="0" smtClean="0"/>
              <a:t>폴더에 </a:t>
            </a:r>
            <a:r>
              <a:rPr kumimoji="1" lang="en-US" altLang="ko-KR" sz="1600" dirty="0" smtClean="0"/>
              <a:t>jar </a:t>
            </a:r>
            <a:r>
              <a:rPr kumimoji="1" lang="ko-KR" altLang="en-US" sz="1600" dirty="0" smtClean="0"/>
              <a:t>패키징 파일 생성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 err="1" smtClean="0"/>
              <a:t>Dockerfile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</a:t>
            </a: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485042" y="1773239"/>
            <a:ext cx="11231966" cy="12391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0"/>
              </a:lnSpc>
            </a:pPr>
            <a:r>
              <a:rPr lang="en-US" altLang="ko-KR" sz="1400" dirty="0" err="1"/>
              <a:t>api</a:t>
            </a:r>
            <a:r>
              <a:rPr lang="en-US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</a:t>
            </a:r>
            <a:r>
              <a:rPr lang="mr-IN" altLang="ko-KR" sz="1400" dirty="0" err="1"/>
              <a:t>bff</a:t>
            </a:r>
            <a:r>
              <a:rPr lang="mr-IN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  </a:t>
            </a:r>
            <a:r>
              <a:rPr lang="mr-IN" altLang="ko-KR" sz="1400" dirty="0" err="1"/>
              <a:t>path</a:t>
            </a:r>
            <a:r>
              <a:rPr lang="mr-IN" altLang="ko-KR" sz="1400" dirty="0"/>
              <a:t>: /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services: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 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: http://</a:t>
            </a:r>
            <a:r>
              <a:rPr lang="en-US" altLang="ko-KR" sz="1400" dirty="0" smtClean="0"/>
              <a:t>awesome-media-backend-service:8090</a:t>
            </a:r>
            <a:endParaRPr lang="mr-IN" altLang="ko-KR" sz="1400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83105" y="3484184"/>
            <a:ext cx="11057895" cy="366941"/>
          </a:xfrm>
        </p:spPr>
        <p:txBody>
          <a:bodyPr/>
          <a:lstStyle/>
          <a:p>
            <a:pPr algn="l"/>
            <a:r>
              <a:rPr lang="ko-KR" altLang="en-US" sz="1400" dirty="0" smtClean="0"/>
              <a:t> </a:t>
            </a:r>
            <a:r>
              <a:rPr lang="en-US" altLang="ko-KR" sz="1400" dirty="0" smtClean="0"/>
              <a:t>STS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awesome-media-frontend </a:t>
            </a:r>
            <a:r>
              <a:rPr lang="ko-KR" altLang="en-US" sz="1400" dirty="0" smtClean="0"/>
              <a:t>프로젝트 우클릭 </a:t>
            </a:r>
            <a:r>
              <a:rPr lang="en-US" altLang="ko-KR" sz="1400" dirty="0" smtClean="0"/>
              <a:t>-&gt; Run As -&gt; Maven install</a:t>
            </a:r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483105" y="4240952"/>
            <a:ext cx="10848617" cy="20355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FROM openjdk:8-jdk-alpine</a:t>
            </a:r>
          </a:p>
          <a:p>
            <a:pPr algn="l"/>
            <a:r>
              <a:rPr lang="en-US" altLang="ko-KR" sz="1400" dirty="0"/>
              <a:t>RUN 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 add --no-cache curl tar bash</a:t>
            </a:r>
          </a:p>
          <a:p>
            <a:pPr algn="l"/>
            <a:r>
              <a:rPr lang="en-US" altLang="ko-KR" sz="1400" dirty="0"/>
              <a:t>VOLUME /</a:t>
            </a:r>
            <a:r>
              <a:rPr lang="en-US" altLang="ko-KR" sz="1400" dirty="0" err="1"/>
              <a:t>tmp</a:t>
            </a:r>
            <a:endParaRPr lang="en-US" altLang="ko-KR" sz="1400" dirty="0"/>
          </a:p>
          <a:p>
            <a:pPr algn="l"/>
            <a:r>
              <a:rPr lang="en-US" altLang="ko-KR" sz="1400" dirty="0"/>
              <a:t>ADD </a:t>
            </a:r>
            <a:r>
              <a:rPr lang="en-US" altLang="ko-KR" sz="1400" dirty="0" smtClean="0"/>
              <a:t>target/awesome-media-frontend-0.0.1-SNAPSHOT.jar </a:t>
            </a:r>
            <a:r>
              <a:rPr lang="en-US" altLang="ko-KR" sz="1400" dirty="0" err="1"/>
              <a:t>app.jar</a:t>
            </a:r>
            <a:endParaRPr lang="en-US" altLang="ko-KR" sz="1400" dirty="0"/>
          </a:p>
          <a:p>
            <a:pPr algn="l"/>
            <a:r>
              <a:rPr lang="en-US" altLang="ko-KR" sz="1400" dirty="0"/>
              <a:t>ENV JAVA_OPTS=""</a:t>
            </a:r>
          </a:p>
          <a:p>
            <a:pPr algn="l"/>
            <a:r>
              <a:rPr lang="en-US" altLang="ko-KR" sz="1400" dirty="0"/>
              <a:t>ENTRYPOINT ["java","-</a:t>
            </a:r>
            <a:r>
              <a:rPr lang="en-US" altLang="ko-KR" sz="1400" dirty="0" err="1"/>
              <a:t>Djava.security.egd</a:t>
            </a:r>
            <a:r>
              <a:rPr lang="en-US" altLang="ko-KR" sz="1400" dirty="0"/>
              <a:t>=file:/dev/./</a:t>
            </a:r>
            <a:r>
              <a:rPr lang="en-US" altLang="ko-KR" sz="1400" dirty="0" err="1"/>
              <a:t>urandom</a:t>
            </a:r>
            <a:r>
              <a:rPr lang="en-US" altLang="ko-KR" sz="1400" dirty="0"/>
              <a:t>","-jar","/</a:t>
            </a:r>
            <a:r>
              <a:rPr lang="en-US" altLang="ko-KR" sz="1400" dirty="0" err="1"/>
              <a:t>app.jar</a:t>
            </a:r>
            <a:r>
              <a:rPr lang="en-US" altLang="ko-KR" sz="1400" dirty="0" smtClean="0"/>
              <a:t>"]</a:t>
            </a:r>
            <a:endParaRPr lang="en-US" altLang="ko-KR" sz="1400" dirty="0"/>
          </a:p>
        </p:txBody>
      </p: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86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4881" y="1403890"/>
            <a:ext cx="115944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4.</a:t>
            </a:r>
            <a:r>
              <a:rPr kumimoji="1" lang="ko-KR" altLang="en-US" sz="1600" dirty="0"/>
              <a:t> 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프로젝트 위치로 이동</a:t>
            </a:r>
            <a:r>
              <a:rPr kumimoji="1" lang="en-US" altLang="ko-KR" sz="1600" dirty="0" smtClean="0"/>
              <a:t>(</a:t>
            </a:r>
            <a:r>
              <a:rPr kumimoji="1" lang="en-US" altLang="ko-KR" sz="1600" dirty="0" err="1" smtClean="0"/>
              <a:t>Dockerfile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작성된 경로</a:t>
            </a:r>
            <a:r>
              <a:rPr kumimoji="1" lang="en-US" altLang="ko-KR" sz="1600" dirty="0" smtClean="0"/>
              <a:t>)</a:t>
            </a:r>
            <a:r>
              <a:rPr kumimoji="1" lang="ko-KR" altLang="en-US" sz="1600" dirty="0" smtClean="0"/>
              <a:t>  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5.</a:t>
            </a:r>
            <a:r>
              <a:rPr kumimoji="1" lang="ko-KR" altLang="en-US" sz="1600" dirty="0" smtClean="0"/>
              <a:t>  </a:t>
            </a:r>
            <a:r>
              <a:rPr kumimoji="1" lang="en-US" altLang="ko-KR" sz="1600" dirty="0" smtClean="0"/>
              <a:t>Docker </a:t>
            </a:r>
            <a:r>
              <a:rPr kumimoji="1" lang="ko-KR" altLang="en-US" sz="1600" dirty="0" smtClean="0"/>
              <a:t>이미지 빌드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6.</a:t>
            </a:r>
            <a:r>
              <a:rPr kumimoji="1" lang="ko-KR" altLang="en-US" sz="1600" dirty="0" smtClean="0"/>
              <a:t>  이미지 태깅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/>
              <a:t>7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 태깅한 </a:t>
            </a:r>
            <a:r>
              <a:rPr kumimoji="1" lang="en-US" altLang="ko-KR" sz="1600" dirty="0" smtClean="0"/>
              <a:t>Docker </a:t>
            </a:r>
            <a:r>
              <a:rPr kumimoji="1" lang="ko-KR" altLang="en-US" sz="1600" dirty="0" smtClean="0"/>
              <a:t>이미지를 </a:t>
            </a:r>
            <a:r>
              <a:rPr kumimoji="1" lang="en-US" altLang="ko-KR" sz="1600" dirty="0" smtClean="0"/>
              <a:t>ZCP </a:t>
            </a:r>
            <a:r>
              <a:rPr kumimoji="1" lang="ko-KR" altLang="en-US" sz="1600" dirty="0" smtClean="0"/>
              <a:t>레지스트리에 업로드</a:t>
            </a: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텍스트 개체 틀 10"/>
          <p:cNvSpPr txBox="1">
            <a:spLocks/>
          </p:cNvSpPr>
          <p:nvPr/>
        </p:nvSpPr>
        <p:spPr>
          <a:xfrm>
            <a:off x="507461" y="1763373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cd [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awesome-media-frontend </a:t>
            </a:r>
            <a:r>
              <a:rPr lang="ko-KR" altLang="en-US" sz="1400" dirty="0" smtClean="0"/>
              <a:t>프로젝트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07460" y="394546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tag </a:t>
            </a:r>
            <a:r>
              <a:rPr lang="en-US" altLang="ko-KR" sz="1400" dirty="0" smtClean="0"/>
              <a:t>awesome-media-frontend 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/awesome-media-frontend:1.0</a:t>
            </a:r>
          </a:p>
        </p:txBody>
      </p:sp>
      <p:sp>
        <p:nvSpPr>
          <p:cNvPr id="23" name="텍스트 개체 틀 10"/>
          <p:cNvSpPr txBox="1">
            <a:spLocks/>
          </p:cNvSpPr>
          <p:nvPr/>
        </p:nvSpPr>
        <p:spPr>
          <a:xfrm>
            <a:off x="507460" y="493171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push 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/awesome-media-frontend:1.0</a:t>
            </a:r>
          </a:p>
        </p:txBody>
      </p:sp>
      <p:sp>
        <p:nvSpPr>
          <p:cNvPr id="25" name="텍스트 개체 틀 10"/>
          <p:cNvSpPr txBox="1">
            <a:spLocks/>
          </p:cNvSpPr>
          <p:nvPr/>
        </p:nvSpPr>
        <p:spPr>
          <a:xfrm>
            <a:off x="507460" y="284362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build -t awesome-media-frontend .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84471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4022" y="1455151"/>
            <a:ext cx="114140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8</a:t>
            </a:r>
            <a:r>
              <a:rPr kumimoji="1" lang="en-US" altLang="ko-KR" sz="1600" dirty="0" smtClean="0"/>
              <a:t>. 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 smtClean="0"/>
              <a:t>awsome</a:t>
            </a:r>
            <a:r>
              <a:rPr kumimoji="1" lang="en-US" altLang="ko-KR" sz="1600" dirty="0" smtClean="0"/>
              <a:t>-media-frontend</a:t>
            </a:r>
            <a:r>
              <a:rPr kumimoji="1" lang="ko-KR" altLang="en-US" sz="1600" dirty="0" smtClean="0"/>
              <a:t> </a:t>
            </a:r>
            <a:r>
              <a:rPr kumimoji="1" lang="ko-KR" altLang="en-US" sz="1600" dirty="0"/>
              <a:t>애플리케이션에 대한</a:t>
            </a:r>
            <a:r>
              <a:rPr kumimoji="1" lang="en-US" altLang="ko-KR" sz="1600" dirty="0"/>
              <a:t> Deployment </a:t>
            </a:r>
            <a:r>
              <a:rPr kumimoji="1" lang="en-US" altLang="ko-KR" sz="1600" dirty="0" err="1"/>
              <a:t>yml</a:t>
            </a:r>
            <a:r>
              <a:rPr kumimoji="1" lang="en-US" altLang="ko-KR" sz="1600" dirty="0"/>
              <a:t>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/>
              <a:t>(awesome-media-front-</a:t>
            </a:r>
            <a:r>
              <a:rPr kumimoji="1" lang="en-US" altLang="ko-KR" sz="1600" dirty="0" err="1"/>
              <a:t>deplyment.yml</a:t>
            </a:r>
            <a:r>
              <a:rPr kumimoji="1" lang="en-US" altLang="ko-KR" sz="1600" dirty="0"/>
              <a:t>)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536050" y="1773239"/>
            <a:ext cx="11231966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00"/>
              </a:lnSpc>
            </a:pPr>
            <a:r>
              <a:rPr lang="en-US" altLang="ko-KR" dirty="0" err="1"/>
              <a:t>apiVersion</a:t>
            </a:r>
            <a:r>
              <a:rPr lang="en-US" altLang="ko-KR" dirty="0"/>
              <a:t>: apps/v1beta2 # for versions before 1.8.0 use apps/v1beta1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kind: Deployment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metadata: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name: awesome-media-frontend-deployment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labels: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app: awesome-media-frontend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spec: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replicas: 1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selector: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</a:t>
            </a:r>
            <a:r>
              <a:rPr lang="en-US" altLang="ko-KR" dirty="0" err="1"/>
              <a:t>matchLabels</a:t>
            </a:r>
            <a:r>
              <a:rPr lang="en-US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app: awesome-media-frontend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template: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metadata: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</a:t>
            </a:r>
            <a:r>
              <a:rPr lang="mr-IN" altLang="ko-KR" dirty="0" err="1"/>
              <a:t>labels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  app: awesome-media-frontend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</a:t>
            </a:r>
            <a:r>
              <a:rPr lang="mr-IN" altLang="ko-KR" dirty="0" err="1"/>
              <a:t>spec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containers: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- name: awesome-media-frontend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  image: </a:t>
            </a:r>
            <a:r>
              <a:rPr lang="en-US" altLang="ko-KR" dirty="0" err="1" smtClean="0">
                <a:solidFill>
                  <a:srgbClr val="FF0000"/>
                </a:solidFill>
              </a:rPr>
              <a:t>dtlabs</a:t>
            </a:r>
            <a:r>
              <a:rPr lang="en-US" altLang="ko-KR" dirty="0" smtClean="0">
                <a:solidFill>
                  <a:srgbClr val="FF0000"/>
                </a:solidFill>
              </a:rPr>
              <a:t>/awesome-media-frontend:1.0</a:t>
            </a:r>
            <a:endParaRPr lang="en-US" altLang="ko-KR" dirty="0">
              <a:solidFill>
                <a:srgbClr val="FF0000"/>
              </a:solidFill>
            </a:endParaRP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ports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de-DE" altLang="ko-KR" dirty="0"/>
              <a:t>        - </a:t>
            </a:r>
            <a:r>
              <a:rPr lang="de-DE" altLang="ko-KR" dirty="0" err="1"/>
              <a:t>containerPort</a:t>
            </a:r>
            <a:r>
              <a:rPr lang="de-DE" altLang="ko-KR" dirty="0"/>
              <a:t>: 8080</a:t>
            </a:r>
          </a:p>
          <a:p>
            <a:pPr algn="l">
              <a:lnSpc>
                <a:spcPts val="100"/>
              </a:lnSpc>
            </a:pPr>
            <a:r>
              <a:rPr lang="de-DE" altLang="ko-KR" dirty="0"/>
              <a:t>        </a:t>
            </a:r>
            <a:r>
              <a:rPr lang="de-DE" altLang="ko-KR" dirty="0" err="1"/>
              <a:t>imagePullPolicy</a:t>
            </a:r>
            <a:r>
              <a:rPr lang="de-DE" altLang="ko-KR" dirty="0"/>
              <a:t>: </a:t>
            </a:r>
            <a:r>
              <a:rPr lang="de-DE" altLang="ko-KR" dirty="0" err="1"/>
              <a:t>Always</a:t>
            </a:r>
            <a:endParaRPr lang="de-DE" altLang="ko-KR" dirty="0"/>
          </a:p>
          <a:p>
            <a:pPr algn="l">
              <a:lnSpc>
                <a:spcPts val="1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env</a:t>
            </a:r>
            <a:r>
              <a:rPr lang="mr-IN" altLang="ko-KR" dirty="0"/>
              <a:t>: </a:t>
            </a:r>
          </a:p>
          <a:p>
            <a:pPr algn="l">
              <a:lnSpc>
                <a:spcPts val="100"/>
              </a:lnSpc>
            </a:pPr>
            <a:r>
              <a:rPr lang="en-US" altLang="ko-KR" dirty="0">
                <a:solidFill>
                  <a:srgbClr val="FF0000"/>
                </a:solidFill>
              </a:rPr>
              <a:t>        - name: SPRING_PROFILES_ACTIVE</a:t>
            </a:r>
          </a:p>
          <a:p>
            <a:pPr algn="l">
              <a:lnSpc>
                <a:spcPts val="100"/>
              </a:lnSpc>
            </a:pPr>
            <a:r>
              <a:rPr lang="mr-IN" altLang="ko-KR" dirty="0">
                <a:solidFill>
                  <a:srgbClr val="FF0000"/>
                </a:solidFill>
              </a:rPr>
              <a:t>          </a:t>
            </a:r>
            <a:r>
              <a:rPr lang="mr-IN" altLang="ko-KR" dirty="0" err="1">
                <a:solidFill>
                  <a:srgbClr val="FF0000"/>
                </a:solidFill>
              </a:rPr>
              <a:t>value</a:t>
            </a:r>
            <a:r>
              <a:rPr lang="mr-IN" altLang="ko-KR" dirty="0">
                <a:solidFill>
                  <a:srgbClr val="FF0000"/>
                </a:solidFill>
              </a:rPr>
              <a:t>: k8s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resources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</a:t>
            </a:r>
            <a:r>
              <a:rPr lang="mr-IN" altLang="ko-KR" dirty="0" err="1"/>
              <a:t>requests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memory</a:t>
            </a:r>
            <a:r>
              <a:rPr lang="mr-IN" altLang="ko-KR" dirty="0"/>
              <a:t>: "256Mi"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cpu</a:t>
            </a:r>
            <a:r>
              <a:rPr lang="mr-IN" altLang="ko-KR" dirty="0"/>
              <a:t>: "50m"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</a:t>
            </a:r>
            <a:r>
              <a:rPr lang="mr-IN" altLang="ko-KR" dirty="0" err="1"/>
              <a:t>limits</a:t>
            </a:r>
            <a:r>
              <a:rPr lang="mr-IN" altLang="ko-KR" dirty="0"/>
              <a:t>: 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memory</a:t>
            </a:r>
            <a:r>
              <a:rPr lang="mr-IN" altLang="ko-KR" dirty="0"/>
              <a:t>: </a:t>
            </a:r>
            <a:r>
              <a:rPr lang="mr-IN" altLang="ko-KR" dirty="0" smtClean="0"/>
              <a:t>"</a:t>
            </a:r>
            <a:r>
              <a:rPr lang="en-US" altLang="ko-KR" dirty="0" smtClean="0"/>
              <a:t>1Gi</a:t>
            </a:r>
            <a:r>
              <a:rPr lang="mr-IN" altLang="ko-KR" dirty="0" smtClean="0"/>
              <a:t>" </a:t>
            </a:r>
            <a:endParaRPr lang="mr-IN" altLang="ko-KR" dirty="0"/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cpu</a:t>
            </a:r>
            <a:r>
              <a:rPr lang="mr-IN" altLang="ko-KR" dirty="0"/>
              <a:t>: "500m</a:t>
            </a:r>
            <a:r>
              <a:rPr lang="mr-IN" altLang="ko-KR" dirty="0" smtClean="0"/>
              <a:t>"</a:t>
            </a:r>
            <a:endParaRPr lang="mr-IN" altLang="ko-KR" dirty="0"/>
          </a:p>
        </p:txBody>
      </p:sp>
      <p:sp>
        <p:nvSpPr>
          <p:cNvPr id="17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3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04801" y="6813429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9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</a:t>
            </a:r>
            <a:r>
              <a:rPr kumimoji="1" lang="ko-KR" altLang="en-US" sz="1600" dirty="0"/>
              <a:t> 애플리케이션에 대한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Service </a:t>
            </a:r>
            <a:r>
              <a:rPr kumimoji="1" lang="en-US" altLang="ko-KR" sz="1600" dirty="0" err="1" smtClean="0"/>
              <a:t>yml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(awesome-media-front-</a:t>
            </a:r>
            <a:r>
              <a:rPr kumimoji="1" lang="en-US" altLang="ko-KR" sz="1600" dirty="0" err="1" smtClean="0"/>
              <a:t>service.yml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36049" y="1773239"/>
            <a:ext cx="11125519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/>
              <a:t>apiVersion</a:t>
            </a:r>
            <a:r>
              <a:rPr lang="en-US" altLang="ko-KR" sz="1600" dirty="0"/>
              <a:t>: v1</a:t>
            </a:r>
          </a:p>
          <a:p>
            <a:pPr algn="l"/>
            <a:r>
              <a:rPr lang="en-US" altLang="ko-KR" sz="1600" dirty="0"/>
              <a:t>kind: Service</a:t>
            </a:r>
          </a:p>
          <a:p>
            <a:pPr algn="l"/>
            <a:r>
              <a:rPr lang="en-US" altLang="ko-KR" sz="1600" dirty="0"/>
              <a:t>metadata:</a:t>
            </a:r>
          </a:p>
          <a:p>
            <a:pPr algn="l"/>
            <a:r>
              <a:rPr lang="en-US" altLang="ko-KR" sz="1600" dirty="0"/>
              <a:t>  name: awesome-media-frontend-service</a:t>
            </a:r>
          </a:p>
          <a:p>
            <a:pPr algn="l"/>
            <a:r>
              <a:rPr lang="en-US" altLang="ko-KR" sz="1600" dirty="0"/>
              <a:t>spec:</a:t>
            </a:r>
          </a:p>
          <a:p>
            <a:pPr algn="l"/>
            <a:r>
              <a:rPr lang="en-US" altLang="ko-KR" sz="1600" dirty="0"/>
              <a:t>  ports:</a:t>
            </a:r>
          </a:p>
          <a:p>
            <a:pPr algn="l"/>
            <a:r>
              <a:rPr lang="mr-IN" altLang="ko-KR" sz="1600" dirty="0"/>
              <a:t>  - </a:t>
            </a:r>
            <a:r>
              <a:rPr lang="mr-IN" altLang="ko-KR" sz="1600" dirty="0" err="1"/>
              <a:t>name</a:t>
            </a:r>
            <a:r>
              <a:rPr lang="mr-IN" altLang="ko-KR" sz="1600" dirty="0"/>
              <a:t>: "</a:t>
            </a:r>
            <a:r>
              <a:rPr lang="mr-IN" altLang="ko-KR" sz="1600" dirty="0" err="1"/>
              <a:t>http</a:t>
            </a:r>
            <a:r>
              <a:rPr lang="mr-IN" altLang="ko-KR" sz="1600" dirty="0"/>
              <a:t>"</a:t>
            </a:r>
          </a:p>
          <a:p>
            <a:pPr algn="l"/>
            <a:r>
              <a:rPr lang="mr-IN" altLang="ko-KR" sz="1600" dirty="0"/>
              <a:t>    </a:t>
            </a:r>
            <a:r>
              <a:rPr lang="mr-IN" altLang="ko-KR" sz="1600" dirty="0" err="1"/>
              <a:t>port</a:t>
            </a:r>
            <a:r>
              <a:rPr lang="mr-IN" altLang="ko-KR" sz="1600" dirty="0"/>
              <a:t>: 8080</a:t>
            </a:r>
          </a:p>
          <a:p>
            <a:pPr algn="l"/>
            <a:r>
              <a:rPr lang="de-DE" altLang="ko-KR" sz="1600" dirty="0"/>
              <a:t>    </a:t>
            </a:r>
            <a:r>
              <a:rPr lang="de-DE" altLang="ko-KR" sz="1600" dirty="0" err="1"/>
              <a:t>targetPort</a:t>
            </a:r>
            <a:r>
              <a:rPr lang="de-DE" altLang="ko-KR" sz="1600" dirty="0"/>
              <a:t>: 8080</a:t>
            </a:r>
          </a:p>
          <a:p>
            <a:pPr algn="l"/>
            <a:r>
              <a:rPr lang="de-DE" altLang="ko-KR" sz="1600" dirty="0"/>
              <a:t>  </a:t>
            </a:r>
            <a:r>
              <a:rPr lang="de-DE" altLang="ko-KR" sz="1600" dirty="0" err="1"/>
              <a:t>selector</a:t>
            </a:r>
            <a:r>
              <a:rPr lang="de-DE" altLang="ko-KR" sz="1600" dirty="0"/>
              <a:t>:</a:t>
            </a:r>
          </a:p>
          <a:p>
            <a:pPr algn="l"/>
            <a:r>
              <a:rPr lang="de-DE" altLang="ko-KR" sz="1600" dirty="0"/>
              <a:t>    </a:t>
            </a:r>
            <a:r>
              <a:rPr lang="de-DE" altLang="ko-KR" sz="1600" dirty="0" err="1"/>
              <a:t>app</a:t>
            </a:r>
            <a:r>
              <a:rPr lang="de-DE" altLang="ko-KR" sz="1600" dirty="0"/>
              <a:t>: </a:t>
            </a:r>
            <a:r>
              <a:rPr lang="de-DE" altLang="ko-KR" sz="1600" dirty="0" err="1"/>
              <a:t>awesome</a:t>
            </a:r>
            <a:r>
              <a:rPr lang="de-DE" altLang="ko-KR" sz="1600" dirty="0"/>
              <a:t>-media-</a:t>
            </a:r>
            <a:r>
              <a:rPr lang="de-DE" altLang="ko-KR" sz="1600" dirty="0" err="1"/>
              <a:t>frontend</a:t>
            </a:r>
            <a:endParaRPr lang="de-DE" altLang="ko-KR" sz="1600" dirty="0"/>
          </a:p>
          <a:p>
            <a:pPr algn="l"/>
            <a:r>
              <a:rPr lang="de-DE" altLang="ko-KR" sz="1600" dirty="0"/>
              <a:t>  type: </a:t>
            </a:r>
            <a:r>
              <a:rPr lang="de-DE" altLang="ko-KR" sz="1600" dirty="0" err="1"/>
              <a:t>NodePort</a:t>
            </a:r>
            <a:endParaRPr lang="mr-IN" altLang="ko-KR" sz="1600" dirty="0"/>
          </a:p>
        </p:txBody>
      </p:sp>
      <p:sp>
        <p:nvSpPr>
          <p:cNvPr id="2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117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986" y="1372371"/>
            <a:ext cx="115944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10. k8s </a:t>
            </a:r>
            <a:r>
              <a:rPr kumimoji="1" lang="ko-KR" altLang="en-US" sz="1600" dirty="0" smtClean="0"/>
              <a:t>폴더로 이동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11.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</a:t>
            </a:r>
            <a:r>
              <a:rPr kumimoji="1" lang="ko-KR" altLang="en-US" sz="1600" dirty="0"/>
              <a:t> 애플리케이션에 </a:t>
            </a:r>
            <a:r>
              <a:rPr kumimoji="1" lang="ko-KR" altLang="en-US" sz="1600" dirty="0" smtClean="0"/>
              <a:t>대한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12</a:t>
            </a:r>
            <a:r>
              <a:rPr kumimoji="1" lang="en-US" altLang="ko-KR" sz="1600" dirty="0"/>
              <a:t>. </a:t>
            </a: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</a:t>
            </a:r>
            <a:r>
              <a:rPr kumimoji="1" lang="ko-KR" altLang="en-US" sz="1600" dirty="0"/>
              <a:t> 애플리케이션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명 조회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803667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cd k8s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0" y="3972496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get pod</a:t>
            </a:r>
            <a:endParaRPr lang="en-US" altLang="ko-KR" sz="1400" dirty="0" smtClean="0"/>
          </a:p>
        </p:txBody>
      </p:sp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바닥글 개체 틀 169"/>
          <p:cNvSpPr txBox="1">
            <a:spLocks/>
          </p:cNvSpPr>
          <p:nvPr/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507460" y="283688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.</a:t>
            </a:r>
          </a:p>
        </p:txBody>
      </p:sp>
      <p:sp>
        <p:nvSpPr>
          <p:cNvPr id="17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3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591258" y="25070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340700" y="25070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722612" y="3128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671813" y="3416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471749" y="3128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420950" y="3416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504462" y="2979986"/>
            <a:ext cx="2916488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Update </a:t>
            </a:r>
          </a:p>
          <a:p>
            <a:pPr algn="ctr">
              <a:lnSpc>
                <a:spcPts val="2800"/>
              </a:lnSpc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+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Readiness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무중단 배포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571661" y="3211352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000497" y="25070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131851" y="3128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081052" y="3416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07877" y="3324639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11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 smtClean="0"/>
              <a:t>에서는 중단 없이 애플리케이션을 배포할 수 있도록 </a:t>
            </a:r>
            <a:r>
              <a:rPr lang="en-US" altLang="ko-KR" dirty="0" smtClean="0"/>
              <a:t>Rolling Update</a:t>
            </a:r>
            <a:r>
              <a:rPr lang="ko-KR" altLang="en-US" dirty="0" smtClean="0"/>
              <a:t> 기능을 지원합니다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Rolling Update</a:t>
            </a:r>
            <a:r>
              <a:rPr lang="ko-KR" altLang="en-US" dirty="0" smtClean="0"/>
              <a:t>를  설정하는 방법은 다음과 </a:t>
            </a:r>
            <a:r>
              <a:rPr lang="ko-KR" altLang="en-US" dirty="0"/>
              <a:t>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 + Readiness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10"/>
          <p:cNvSpPr txBox="1">
            <a:spLocks/>
          </p:cNvSpPr>
          <p:nvPr/>
        </p:nvSpPr>
        <p:spPr>
          <a:xfrm>
            <a:off x="456661" y="1372371"/>
            <a:ext cx="11260555" cy="54088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"/>
              </a:lnSpc>
            </a:pPr>
            <a:r>
              <a:rPr lang="en-US" altLang="ko-KR" dirty="0" err="1" smtClean="0"/>
              <a:t>apiVersion</a:t>
            </a:r>
            <a:r>
              <a:rPr lang="en-US" altLang="ko-KR" dirty="0" smtClean="0"/>
              <a:t>: apps/v1beta2 # for versions before 1.8.0 use apps/v1beta1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kind: Deployment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metadata: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name: awesome-media-backend-deployment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labels: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app: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spec: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replicas: 1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  strategy: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    type: </a:t>
            </a:r>
            <a:r>
              <a:rPr lang="en-US" altLang="ko-KR" dirty="0" err="1" smtClean="0">
                <a:solidFill>
                  <a:srgbClr val="FF0000"/>
                </a:solidFill>
              </a:rPr>
              <a:t>RollingUpdate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selector: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</a:t>
            </a:r>
            <a:r>
              <a:rPr lang="en-US" altLang="ko-KR" dirty="0" err="1" smtClean="0"/>
              <a:t>matchLabels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app: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template: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metadata: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</a:t>
            </a:r>
            <a:r>
              <a:rPr lang="mr-IN" altLang="ko-KR" dirty="0" err="1" smtClean="0"/>
              <a:t>labels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  app: awesome-media-backend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</a:t>
            </a:r>
            <a:r>
              <a:rPr lang="mr-IN" altLang="ko-KR" dirty="0" err="1" smtClean="0"/>
              <a:t>spec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containers: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- name: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  image: </a:t>
            </a:r>
            <a:r>
              <a:rPr lang="en-US" altLang="ko-KR" dirty="0" err="1" smtClean="0"/>
              <a:t>dtlabs</a:t>
            </a:r>
            <a:r>
              <a:rPr lang="en-US" altLang="ko-KR" dirty="0" smtClean="0"/>
              <a:t>/awesome-media-backend:1.0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ports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de-DE" altLang="ko-KR" dirty="0" smtClean="0"/>
              <a:t>        - </a:t>
            </a:r>
            <a:r>
              <a:rPr lang="de-DE" altLang="ko-KR" dirty="0" err="1" smtClean="0"/>
              <a:t>containerPort</a:t>
            </a:r>
            <a:r>
              <a:rPr lang="de-DE" altLang="ko-KR" dirty="0" smtClean="0"/>
              <a:t>: 8090</a:t>
            </a:r>
          </a:p>
          <a:p>
            <a:pPr algn="l">
              <a:lnSpc>
                <a:spcPts val="50"/>
              </a:lnSpc>
            </a:pPr>
            <a:r>
              <a:rPr lang="de-DE" altLang="ko-KR" dirty="0" smtClean="0"/>
              <a:t>        </a:t>
            </a:r>
            <a:r>
              <a:rPr lang="de-DE" altLang="ko-KR" dirty="0" err="1" smtClean="0"/>
              <a:t>imagePullPolicy</a:t>
            </a:r>
            <a:r>
              <a:rPr lang="de-DE" altLang="ko-KR" dirty="0" smtClean="0"/>
              <a:t>: </a:t>
            </a:r>
            <a:r>
              <a:rPr lang="de-DE" altLang="ko-KR" dirty="0" err="1" smtClean="0"/>
              <a:t>Always</a:t>
            </a:r>
            <a:endParaRPr lang="de-DE" altLang="ko-KR" dirty="0" smtClean="0"/>
          </a:p>
          <a:p>
            <a:pPr algn="l">
              <a:lnSpc>
                <a:spcPts val="50"/>
              </a:lnSpc>
            </a:pPr>
            <a:r>
              <a:rPr lang="de-DE" altLang="ko-KR" dirty="0" smtClean="0">
                <a:solidFill>
                  <a:srgbClr val="FF0000"/>
                </a:solidFill>
              </a:rPr>
              <a:t>        </a:t>
            </a:r>
            <a:r>
              <a:rPr lang="de-DE" altLang="ko-KR" dirty="0" err="1" smtClean="0">
                <a:solidFill>
                  <a:srgbClr val="FF0000"/>
                </a:solidFill>
              </a:rPr>
              <a:t>readinessProbe</a:t>
            </a:r>
            <a:r>
              <a:rPr lang="de-DE" altLang="ko-KR" dirty="0" smtClean="0">
                <a:solidFill>
                  <a:srgbClr val="FF0000"/>
                </a:solidFill>
              </a:rPr>
              <a:t>: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>
                <a:solidFill>
                  <a:srgbClr val="FF0000"/>
                </a:solidFill>
              </a:rPr>
              <a:t>          </a:t>
            </a:r>
            <a:r>
              <a:rPr lang="mr-IN" altLang="ko-KR" dirty="0" err="1" smtClean="0">
                <a:solidFill>
                  <a:srgbClr val="FF0000"/>
                </a:solidFill>
              </a:rPr>
              <a:t>httpGet</a:t>
            </a:r>
            <a:r>
              <a:rPr lang="mr-IN" altLang="ko-KR" dirty="0" smtClean="0">
                <a:solidFill>
                  <a:srgbClr val="FF0000"/>
                </a:solidFill>
              </a:rPr>
              <a:t>: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>
                <a:solidFill>
                  <a:srgbClr val="FF0000"/>
                </a:solidFill>
              </a:rPr>
              <a:t>            </a:t>
            </a:r>
            <a:r>
              <a:rPr lang="mr-IN" altLang="ko-KR" dirty="0" err="1" smtClean="0">
                <a:solidFill>
                  <a:srgbClr val="FF0000"/>
                </a:solidFill>
              </a:rPr>
              <a:t>path</a:t>
            </a:r>
            <a:r>
              <a:rPr lang="mr-IN" altLang="ko-KR" dirty="0" smtClean="0">
                <a:solidFill>
                  <a:srgbClr val="FF0000"/>
                </a:solidFill>
              </a:rPr>
              <a:t>: /v1/</a:t>
            </a:r>
            <a:r>
              <a:rPr lang="mr-IN" altLang="ko-KR" dirty="0" err="1" smtClean="0">
                <a:solidFill>
                  <a:srgbClr val="FF0000"/>
                </a:solidFill>
              </a:rPr>
              <a:t>promotions</a:t>
            </a:r>
            <a:endParaRPr lang="mr-IN" altLang="ko-KR" dirty="0" smtClean="0">
              <a:solidFill>
                <a:srgbClr val="FF0000"/>
              </a:solidFill>
            </a:endParaRPr>
          </a:p>
          <a:p>
            <a:pPr algn="l">
              <a:lnSpc>
                <a:spcPts val="50"/>
              </a:lnSpc>
            </a:pPr>
            <a:r>
              <a:rPr lang="mr-IN" altLang="ko-KR" dirty="0" smtClean="0">
                <a:solidFill>
                  <a:srgbClr val="FF0000"/>
                </a:solidFill>
              </a:rPr>
              <a:t>            </a:t>
            </a:r>
            <a:r>
              <a:rPr lang="mr-IN" altLang="ko-KR" dirty="0" err="1" smtClean="0">
                <a:solidFill>
                  <a:srgbClr val="FF0000"/>
                </a:solidFill>
              </a:rPr>
              <a:t>port</a:t>
            </a:r>
            <a:r>
              <a:rPr lang="mr-IN" altLang="ko-KR" dirty="0" smtClean="0">
                <a:solidFill>
                  <a:srgbClr val="FF0000"/>
                </a:solidFill>
              </a:rPr>
              <a:t>: 8090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>
                <a:solidFill>
                  <a:srgbClr val="FF0000"/>
                </a:solidFill>
              </a:rPr>
              <a:t>          </a:t>
            </a:r>
            <a:r>
              <a:rPr lang="mr-IN" altLang="ko-KR" dirty="0" err="1" smtClean="0">
                <a:solidFill>
                  <a:srgbClr val="FF0000"/>
                </a:solidFill>
              </a:rPr>
              <a:t>periodSeconds</a:t>
            </a:r>
            <a:r>
              <a:rPr lang="mr-IN" altLang="ko-KR" dirty="0" smtClean="0">
                <a:solidFill>
                  <a:srgbClr val="FF0000"/>
                </a:solidFill>
              </a:rPr>
              <a:t>: 10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resources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requests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"256Mi"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"50m"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limits</a:t>
            </a:r>
            <a:r>
              <a:rPr lang="mr-IN" altLang="ko-KR" dirty="0" smtClean="0"/>
              <a:t>: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"1Gi"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"1" </a:t>
            </a:r>
          </a:p>
          <a:p>
            <a:pPr algn="l">
              <a:lnSpc>
                <a:spcPts val="50"/>
              </a:lnSpc>
            </a:pPr>
            <a:endParaRPr lang="pl-PL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2605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에서 </a:t>
            </a:r>
            <a:r>
              <a:rPr lang="en-US" altLang="ko-KR" dirty="0"/>
              <a:t>Rolling Update</a:t>
            </a:r>
            <a:r>
              <a:rPr lang="ko-KR" altLang="en-US" dirty="0"/>
              <a:t>를  설정하는 방법은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1022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1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이미지를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버전으로 업데이트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/>
              <a:t>2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Rolling Update </a:t>
            </a:r>
            <a:r>
              <a:rPr kumimoji="1" lang="ko-KR" altLang="en-US" sz="1600" dirty="0" smtClean="0"/>
              <a:t>확인</a:t>
            </a:r>
            <a:r>
              <a:rPr kumimoji="1" lang="en-US" altLang="ko-KR" sz="1600" dirty="0" smtClean="0"/>
              <a:t> (awesome-media-backend </a:t>
            </a:r>
            <a:r>
              <a:rPr kumimoji="1" lang="ko-KR" altLang="en-US" sz="1600" dirty="0" smtClean="0"/>
              <a:t>서비스 호출을 통해서도 확인 가능</a:t>
            </a:r>
            <a:r>
              <a:rPr kumimoji="1" lang="en-US" altLang="ko-KR" sz="1600" dirty="0" smtClean="0"/>
              <a:t>!)</a:t>
            </a:r>
          </a:p>
          <a:p>
            <a:r>
              <a:rPr kumimoji="1" lang="en-US" altLang="ko-KR" sz="1600" dirty="0" smtClean="0"/>
              <a:t> </a:t>
            </a:r>
            <a:endParaRPr kumimoji="1" lang="en-US" altLang="ko-KR" sz="1600" dirty="0"/>
          </a:p>
          <a:p>
            <a:r>
              <a:rPr kumimoji="1" lang="ko-KR" altLang="en-US" sz="1600" dirty="0" smtClean="0"/>
              <a:t> 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59725" y="17114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set image deployment/awesome-media-backend-deployment awesome-media-backend=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/awesome-media-backend:2.0 </a:t>
            </a:r>
            <a:endParaRPr lang="en-US" altLang="ko-KR" sz="1400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514041" y="2955005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get pod -w</a:t>
            </a:r>
            <a:endParaRPr lang="en-US" altLang="ko-KR" sz="1400" dirty="0"/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49113" y="197428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1. Rolling Update + Readiness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103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>
          <a:xfrm>
            <a:off x="202423" y="553169"/>
            <a:ext cx="8230997" cy="416832"/>
          </a:xfrm>
        </p:spPr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616658" y="24308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366100" y="24308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748012" y="30523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697213" y="33403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497149" y="30523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446350" y="33403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597061" y="3135152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115542" y="24308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246896" y="30523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196097" y="33403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2922" y="3248439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04462" y="2979986"/>
            <a:ext cx="2916488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Update </a:t>
            </a:r>
          </a:p>
          <a:p>
            <a:pPr algn="ctr">
              <a:lnSpc>
                <a:spcPts val="2800"/>
              </a:lnSpc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+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Readiness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무중단 배포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800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30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4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61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HPA</a:t>
            </a:r>
            <a:r>
              <a:rPr lang="ko-KR" altLang="en-US" dirty="0" smtClean="0"/>
              <a:t>를 통해  </a:t>
            </a:r>
            <a:r>
              <a:rPr lang="en-US" altLang="ko-KR" dirty="0" smtClean="0"/>
              <a:t>CPU </a:t>
            </a:r>
            <a:r>
              <a:rPr lang="ko-KR" altLang="en-US" dirty="0" smtClean="0"/>
              <a:t>자원에 대한 사용률을 기반으로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의 수를 자동으로 조절하는 </a:t>
            </a:r>
            <a:r>
              <a:rPr lang="en-US" altLang="ko-KR" dirty="0" smtClean="0"/>
              <a:t>Auto Scaling </a:t>
            </a:r>
            <a:r>
              <a:rPr lang="ko-KR" altLang="en-US" dirty="0" smtClean="0"/>
              <a:t>기능을 지원합니다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HPA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7459579" y="1508097"/>
            <a:ext cx="4206167" cy="4828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0350" indent="-285750" algn="l">
              <a:buFont typeface="Wingdings" charset="2"/>
              <a:buChar char="ü"/>
            </a:pPr>
            <a:r>
              <a:rPr lang="en-US" altLang="ko-KR" sz="1600" dirty="0" smtClean="0"/>
              <a:t>HPA (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Horizontal Pod Autoscaler) </a:t>
            </a:r>
            <a:r>
              <a:rPr lang="ko-KR" altLang="en-US" sz="1600" dirty="0" smtClean="0"/>
              <a:t>란</a:t>
            </a:r>
            <a:r>
              <a:rPr lang="en-US" altLang="ko-KR" sz="1600" dirty="0" smtClean="0"/>
              <a:t>?</a:t>
            </a:r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CPU </a:t>
            </a:r>
            <a:r>
              <a:rPr lang="ko-KR" altLang="en-US" sz="1400" dirty="0" smtClean="0"/>
              <a:t>사용률을 기반으로 </a:t>
            </a:r>
            <a:r>
              <a:rPr lang="en-US" altLang="ko-KR" sz="1400" dirty="0" smtClean="0"/>
              <a:t>Replication Controller, Deployment </a:t>
            </a:r>
            <a:r>
              <a:rPr lang="ko-KR" altLang="en-US" sz="1400" dirty="0" smtClean="0"/>
              <a:t>또는 </a:t>
            </a:r>
            <a:r>
              <a:rPr lang="en-US" altLang="ko-KR" sz="1400" dirty="0" smtClean="0"/>
              <a:t>ReplicaSet</a:t>
            </a:r>
            <a:r>
              <a:rPr lang="ko-KR" altLang="en-US" sz="1400" dirty="0" smtClean="0"/>
              <a:t>에서 관리하고 있는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수를 자동으로 조절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stable </a:t>
            </a:r>
            <a:r>
              <a:rPr lang="ko-KR" altLang="en-US" sz="1400" dirty="0" smtClean="0"/>
              <a:t>버전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autoscaling/v1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CPU </a:t>
            </a:r>
            <a:r>
              <a:rPr lang="ko-KR" altLang="en-US" sz="1400" dirty="0" smtClean="0"/>
              <a:t>리소스에 대해서만 오토스케일링을 지원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beta</a:t>
            </a:r>
            <a:r>
              <a:rPr lang="ko-KR" altLang="en-US" sz="1400" dirty="0" smtClean="0"/>
              <a:t>버전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autoscaling/v2beta1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Memory </a:t>
            </a:r>
            <a:r>
              <a:rPr lang="ko-KR" altLang="en-US" sz="1400" dirty="0" smtClean="0"/>
              <a:t>또는 사용자의 </a:t>
            </a:r>
            <a:r>
              <a:rPr lang="en-US" altLang="ko-KR" sz="1400" dirty="0" smtClean="0"/>
              <a:t>custom metrics</a:t>
            </a:r>
            <a:r>
              <a:rPr lang="ko-KR" altLang="en-US" sz="1400" dirty="0" smtClean="0"/>
              <a:t> 등에 대한 오토스케일링도 지원</a:t>
            </a:r>
            <a:r>
              <a:rPr lang="en-US" altLang="ko-KR" sz="1400" b="1" dirty="0" smtClean="0"/>
              <a:t> </a:t>
            </a:r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API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resource 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Controller</a:t>
            </a:r>
            <a:r>
              <a:rPr lang="ko-KR" altLang="en-US" sz="1400" dirty="0" smtClean="0"/>
              <a:t>로 구현</a:t>
            </a:r>
            <a:endParaRPr lang="en-US" altLang="ko-KR" sz="1400" dirty="0" smtClean="0"/>
          </a:p>
          <a:p>
            <a:pPr marL="971550" lvl="1" indent="-285750">
              <a:buFont typeface="Arial" charset="0"/>
              <a:buChar char="•"/>
            </a:pPr>
            <a:r>
              <a:rPr lang="en-US" altLang="ko-KR" sz="1200" dirty="0" smtClean="0"/>
              <a:t>API resource :  </a:t>
            </a:r>
            <a:r>
              <a:rPr lang="ko-KR" altLang="en-US" sz="1200" dirty="0" smtClean="0"/>
              <a:t>컨트롤러의 동작을 결정</a:t>
            </a:r>
            <a:endParaRPr lang="en-US" altLang="ko-KR" sz="1200" dirty="0" smtClean="0"/>
          </a:p>
          <a:p>
            <a:pPr marL="971550" lvl="1" indent="-285750">
              <a:buFont typeface="Arial" charset="0"/>
              <a:buChar char="•"/>
            </a:pPr>
            <a:r>
              <a:rPr lang="en-US" altLang="ko-KR" sz="1200" dirty="0" smtClean="0"/>
              <a:t>Controller :</a:t>
            </a:r>
            <a:r>
              <a:rPr lang="ko-KR" altLang="en-US" sz="1200" dirty="0" smtClean="0"/>
              <a:t> 사용자가 지정한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사용률과 실제 사용중인 평균 </a:t>
            </a:r>
            <a:r>
              <a:rPr lang="en-US" altLang="ko-KR" sz="1200" dirty="0" smtClean="0"/>
              <a:t>CPU </a:t>
            </a:r>
            <a:r>
              <a:rPr lang="ko-KR" altLang="en-US" sz="1200" dirty="0" smtClean="0"/>
              <a:t>사용률이 일치하도록 </a:t>
            </a:r>
            <a:r>
              <a:rPr lang="en-US" altLang="ko-KR" sz="1200" dirty="0" smtClean="0"/>
              <a:t>replica</a:t>
            </a:r>
            <a:r>
              <a:rPr lang="ko-KR" altLang="en-US" sz="1200" dirty="0" smtClean="0"/>
              <a:t>수를 주기적으로 조정 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endParaRPr lang="en-US" altLang="ko-KR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42" y="1440234"/>
            <a:ext cx="6328736" cy="4964156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79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HPA</a:t>
            </a:r>
            <a:r>
              <a:rPr lang="ko-KR" altLang="en-US" dirty="0" smtClean="0"/>
              <a:t>를  구성하는 설정은 다음과 같습니다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HPA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3986" y="137237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HPA</a:t>
            </a:r>
            <a:r>
              <a:rPr kumimoji="1" lang="ko-KR" altLang="en-US" sz="1600" dirty="0" smtClean="0"/>
              <a:t>를 설정하는 </a:t>
            </a:r>
            <a:r>
              <a:rPr kumimoji="1" lang="en-US" altLang="ko-KR" sz="1600" dirty="0" smtClean="0"/>
              <a:t>yml</a:t>
            </a:r>
            <a:r>
              <a:rPr kumimoji="1" lang="ko-KR" altLang="en-US" sz="1600" dirty="0" smtClean="0"/>
              <a:t>에 다음과 같은 설정을 구성합니다</a:t>
            </a:r>
            <a:r>
              <a:rPr kumimoji="1" lang="en-US" altLang="ko-KR" sz="1600" dirty="0" smtClean="0"/>
              <a:t>.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6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2077" y="1773239"/>
            <a:ext cx="11057895" cy="3514400"/>
          </a:xfrm>
        </p:spPr>
        <p:txBody>
          <a:bodyPr/>
          <a:lstStyle/>
          <a:p>
            <a:pPr algn="l"/>
            <a:r>
              <a:rPr lang="en-US" altLang="ko-KR" dirty="0" err="1"/>
              <a:t>apiVersion</a:t>
            </a:r>
            <a:r>
              <a:rPr lang="en-US" altLang="ko-KR" dirty="0"/>
              <a:t>: </a:t>
            </a:r>
            <a:r>
              <a:rPr lang="en-US" altLang="ko-KR" dirty="0" err="1"/>
              <a:t>autoscaling</a:t>
            </a:r>
            <a:r>
              <a:rPr lang="en-US" altLang="ko-KR" dirty="0"/>
              <a:t>/v1</a:t>
            </a:r>
          </a:p>
          <a:p>
            <a:pPr algn="l"/>
            <a:r>
              <a:rPr lang="en-US" altLang="ko-KR" dirty="0"/>
              <a:t>kind: </a:t>
            </a:r>
            <a:r>
              <a:rPr lang="en-US" altLang="ko-KR" dirty="0" err="1"/>
              <a:t>HorizontalPodAutoscaler</a:t>
            </a:r>
            <a:endParaRPr lang="en-US" altLang="ko-KR" dirty="0"/>
          </a:p>
          <a:p>
            <a:pPr algn="l"/>
            <a:r>
              <a:rPr lang="en-US" altLang="ko-KR" dirty="0"/>
              <a:t>metadata:</a:t>
            </a:r>
          </a:p>
          <a:p>
            <a:pPr algn="l"/>
            <a:r>
              <a:rPr lang="en-US" altLang="ko-KR" dirty="0"/>
              <a:t>  name: awesome-media-backend-</a:t>
            </a:r>
            <a:r>
              <a:rPr lang="en-US" altLang="ko-KR" dirty="0" err="1"/>
              <a:t>hpa</a:t>
            </a:r>
            <a:endParaRPr lang="en-US" altLang="ko-KR" dirty="0"/>
          </a:p>
          <a:p>
            <a:pPr algn="l"/>
            <a:r>
              <a:rPr lang="en-US" altLang="ko-KR" dirty="0"/>
              <a:t>spec: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maxReplicas</a:t>
            </a:r>
            <a:r>
              <a:rPr lang="en-US" altLang="ko-KR" dirty="0"/>
              <a:t>: 3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minReplicas</a:t>
            </a:r>
            <a:r>
              <a:rPr lang="en-US" altLang="ko-KR" dirty="0"/>
              <a:t>: 1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scaleTargetRef</a:t>
            </a:r>
            <a:r>
              <a:rPr lang="en-US" altLang="ko-KR" dirty="0"/>
              <a:t>:</a:t>
            </a:r>
          </a:p>
          <a:p>
            <a:pPr algn="l"/>
            <a:r>
              <a:rPr lang="en-US" altLang="ko-KR" dirty="0"/>
              <a:t>    </a:t>
            </a:r>
            <a:r>
              <a:rPr lang="en-US" altLang="ko-KR" dirty="0" err="1"/>
              <a:t>apiVersion</a:t>
            </a:r>
            <a:r>
              <a:rPr lang="en-US" altLang="ko-KR" dirty="0"/>
              <a:t>: extensions/v1beta1</a:t>
            </a:r>
          </a:p>
          <a:p>
            <a:pPr algn="l"/>
            <a:r>
              <a:rPr lang="en-US" altLang="ko-KR" dirty="0"/>
              <a:t>    kind: Deployment</a:t>
            </a:r>
          </a:p>
          <a:p>
            <a:pPr algn="l"/>
            <a:r>
              <a:rPr lang="en-US" altLang="ko-KR" dirty="0"/>
              <a:t>    name: awesome-media-backend-deployment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targetCPUUtilizationPercentage</a:t>
            </a:r>
            <a:r>
              <a:rPr lang="en-US" altLang="ko-KR" dirty="0"/>
              <a:t>: 50</a:t>
            </a:r>
            <a:endParaRPr lang="pl-PL" altLang="ko-KR" dirty="0" smtClean="0"/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72077" y="5342704"/>
            <a:ext cx="11057894" cy="526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Pod</a:t>
            </a:r>
            <a:r>
              <a:rPr lang="ko-KR" altLang="en-US" dirty="0" smtClean="0"/>
              <a:t> 수 조정 방식</a:t>
            </a:r>
            <a:r>
              <a:rPr lang="en-US" altLang="ko-KR" dirty="0" smtClean="0"/>
              <a:t> </a:t>
            </a:r>
          </a:p>
          <a:p>
            <a:pPr marL="857250" lvl="1" indent="-171450">
              <a:buFontTx/>
              <a:buChar char="-"/>
            </a:pPr>
            <a:r>
              <a:rPr lang="pl-PL" altLang="ko-KR" sz="1200" dirty="0" err="1" smtClean="0"/>
              <a:t>TargetNumOfPods</a:t>
            </a:r>
            <a:r>
              <a:rPr lang="pl-PL" altLang="ko-KR" sz="1200" dirty="0" smtClean="0"/>
              <a:t> </a:t>
            </a:r>
            <a:r>
              <a:rPr lang="pl-PL" altLang="ko-KR" sz="1200" dirty="0"/>
              <a:t>= </a:t>
            </a:r>
            <a:r>
              <a:rPr lang="pl-PL" altLang="ko-KR" sz="1200" dirty="0" err="1"/>
              <a:t>ceil</a:t>
            </a:r>
            <a:r>
              <a:rPr lang="pl-PL" altLang="ko-KR" sz="1200" dirty="0"/>
              <a:t>(sum(</a:t>
            </a:r>
            <a:r>
              <a:rPr lang="pl-PL" altLang="ko-KR" sz="1200" dirty="0" err="1"/>
              <a:t>CurrentPodsCPUUtilization</a:t>
            </a:r>
            <a:r>
              <a:rPr lang="pl-PL" altLang="ko-KR" sz="1200" dirty="0"/>
              <a:t>) / Target</a:t>
            </a:r>
            <a:r>
              <a:rPr lang="pl-PL" altLang="ko-KR" sz="1200" dirty="0" smtClean="0"/>
              <a:t>)</a:t>
            </a: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572077" y="5975013"/>
            <a:ext cx="11057894" cy="3642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r>
              <a:rPr lang="en-US" altLang="ko-KR" dirty="0"/>
              <a:t>while true; do curl http://</a:t>
            </a:r>
            <a:r>
              <a:rPr lang="en-US" altLang="ko-KR" dirty="0" smtClean="0"/>
              <a:t>169.56.106.154:</a:t>
            </a:r>
            <a:r>
              <a:rPr lang="fi-FI" altLang="ko-KR" dirty="0"/>
              <a:t>32502</a:t>
            </a:r>
            <a:r>
              <a:rPr lang="en-US" altLang="ko-KR" dirty="0" smtClean="0"/>
              <a:t>/v1/promotions</a:t>
            </a:r>
            <a:r>
              <a:rPr lang="en-US" altLang="ko-KR" dirty="0"/>
              <a:t>; echo -e '\</a:t>
            </a:r>
            <a:r>
              <a:rPr lang="en-US" altLang="ko-KR" dirty="0" err="1"/>
              <a:t>n';done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886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>
          <a:xfrm>
            <a:off x="202423" y="553169"/>
            <a:ext cx="8230997" cy="416832"/>
          </a:xfrm>
        </p:spPr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667458" y="264543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416900" y="264543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798812" y="326684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748013" y="355487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547949" y="326684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497150" y="355487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647861" y="3349692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076697" y="264543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208051" y="3266842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157252" y="3554874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84077" y="3462978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04462" y="2979986"/>
            <a:ext cx="2916488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Update </a:t>
            </a:r>
          </a:p>
          <a:p>
            <a:pPr algn="ctr">
              <a:lnSpc>
                <a:spcPts val="2800"/>
              </a:lnSpc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+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Readiness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무중단 배포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168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Ingress</a:t>
            </a:r>
            <a:r>
              <a:rPr lang="ko-KR" altLang="en-US" dirty="0" smtClean="0"/>
              <a:t>를 통해 외부 엑세스를 관리하고 로드밸런싱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가상 호스팅을 수행합니다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041358" y="2325128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41357" y="3315056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41356" y="4304985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04466" y="2937786"/>
            <a:ext cx="1803038" cy="1553476"/>
          </a:xfrm>
          <a:prstGeom prst="rect">
            <a:avLst/>
          </a:prstGeom>
          <a:gradFill>
            <a:gsLst>
              <a:gs pos="0">
                <a:srgbClr val="E3829A"/>
              </a:gs>
              <a:gs pos="34000">
                <a:srgbClr val="D9718C"/>
              </a:gs>
              <a:gs pos="68000">
                <a:srgbClr val="D04D6F"/>
              </a:gs>
              <a:gs pos="100000">
                <a:srgbClr val="D04D6F"/>
              </a:gs>
            </a:gsLst>
            <a:path path="circle">
              <a:fillToRect l="50000" t="50000" r="50000" b="5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Ingress</a:t>
            </a:r>
            <a:endParaRPr kumimoji="1" lang="ko-KR" altLang="en-US" sz="16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8" name="직선 연결선[R] 27"/>
          <p:cNvCxnSpPr>
            <a:stCxn id="21" idx="3"/>
          </p:cNvCxnSpPr>
          <p:nvPr/>
        </p:nvCxnSpPr>
        <p:spPr>
          <a:xfrm>
            <a:off x="3148263" y="2704123"/>
            <a:ext cx="956203" cy="712988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>
            <a:stCxn id="22" idx="3"/>
            <a:endCxn id="26" idx="1"/>
          </p:cNvCxnSpPr>
          <p:nvPr/>
        </p:nvCxnSpPr>
        <p:spPr>
          <a:xfrm>
            <a:off x="3148262" y="3694051"/>
            <a:ext cx="956204" cy="20473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>
            <a:stCxn id="23" idx="3"/>
          </p:cNvCxnSpPr>
          <p:nvPr/>
        </p:nvCxnSpPr>
        <p:spPr>
          <a:xfrm flipV="1">
            <a:off x="3148261" y="4028044"/>
            <a:ext cx="956205" cy="655936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7148596" y="1727580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Service1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147650" y="2872457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Service2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147649" y="4017334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Service3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9218922" y="1619948"/>
            <a:ext cx="975837" cy="809639"/>
            <a:chOff x="9772373" y="1692550"/>
            <a:chExt cx="975837" cy="8096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55" name="직사각형 54"/>
            <p:cNvSpPr/>
            <p:nvPr/>
          </p:nvSpPr>
          <p:spPr>
            <a:xfrm>
              <a:off x="9772373" y="1692550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9924773" y="1844950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9218922" y="4124956"/>
            <a:ext cx="1128237" cy="962039"/>
            <a:chOff x="9772373" y="3976365"/>
            <a:chExt cx="1128237" cy="9620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62" name="직사각형 61"/>
            <p:cNvSpPr/>
            <p:nvPr/>
          </p:nvSpPr>
          <p:spPr>
            <a:xfrm>
              <a:off x="9772373" y="39763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9924773" y="41287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0077173" y="42811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9218922" y="2798650"/>
            <a:ext cx="975837" cy="809639"/>
            <a:chOff x="9772373" y="2837413"/>
            <a:chExt cx="975837" cy="8096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58" name="직사각형 57"/>
            <p:cNvSpPr/>
            <p:nvPr/>
          </p:nvSpPr>
          <p:spPr>
            <a:xfrm>
              <a:off x="9772373" y="2837413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9924773" y="2989813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67" name="직선 연결선[R] 66"/>
          <p:cNvCxnSpPr>
            <a:stCxn id="50" idx="1"/>
          </p:cNvCxnSpPr>
          <p:nvPr/>
        </p:nvCxnSpPr>
        <p:spPr>
          <a:xfrm flipH="1">
            <a:off x="5907504" y="2056200"/>
            <a:ext cx="1241092" cy="1258856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/>
          <p:cNvCxnSpPr>
            <a:stCxn id="53" idx="1"/>
          </p:cNvCxnSpPr>
          <p:nvPr/>
        </p:nvCxnSpPr>
        <p:spPr>
          <a:xfrm flipH="1">
            <a:off x="5907504" y="3201077"/>
            <a:ext cx="1240146" cy="407212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[R] 72"/>
          <p:cNvCxnSpPr>
            <a:stCxn id="54" idx="1"/>
          </p:cNvCxnSpPr>
          <p:nvPr/>
        </p:nvCxnSpPr>
        <p:spPr>
          <a:xfrm flipH="1" flipV="1">
            <a:off x="5907504" y="3864077"/>
            <a:ext cx="1240145" cy="481877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7147649" y="5127180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Service3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8" name="직선 연결선[R] 87"/>
          <p:cNvCxnSpPr>
            <a:stCxn id="87" idx="1"/>
          </p:cNvCxnSpPr>
          <p:nvPr/>
        </p:nvCxnSpPr>
        <p:spPr>
          <a:xfrm flipH="1" flipV="1">
            <a:off x="5907504" y="4124956"/>
            <a:ext cx="1240145" cy="1330844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9218922" y="5385736"/>
            <a:ext cx="823437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Pod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92" name="직선 연결선[R] 91"/>
          <p:cNvCxnSpPr>
            <a:stCxn id="50" idx="3"/>
            <a:endCxn id="55" idx="1"/>
          </p:cNvCxnSpPr>
          <p:nvPr/>
        </p:nvCxnSpPr>
        <p:spPr>
          <a:xfrm flipV="1">
            <a:off x="8576342" y="1948568"/>
            <a:ext cx="642580" cy="10763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/>
          <p:cNvCxnSpPr>
            <a:stCxn id="53" idx="3"/>
            <a:endCxn id="58" idx="1"/>
          </p:cNvCxnSpPr>
          <p:nvPr/>
        </p:nvCxnSpPr>
        <p:spPr>
          <a:xfrm flipV="1">
            <a:off x="8575396" y="3127270"/>
            <a:ext cx="643526" cy="73807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/>
          <p:cNvCxnSpPr>
            <a:stCxn id="54" idx="3"/>
            <a:endCxn id="62" idx="1"/>
          </p:cNvCxnSpPr>
          <p:nvPr/>
        </p:nvCxnSpPr>
        <p:spPr>
          <a:xfrm>
            <a:off x="8575395" y="4345954"/>
            <a:ext cx="643527" cy="10762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[R] 101"/>
          <p:cNvCxnSpPr>
            <a:stCxn id="87" idx="3"/>
            <a:endCxn id="91" idx="1"/>
          </p:cNvCxnSpPr>
          <p:nvPr/>
        </p:nvCxnSpPr>
        <p:spPr>
          <a:xfrm>
            <a:off x="8575395" y="5455800"/>
            <a:ext cx="643527" cy="258556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텍스트 상자 114"/>
          <p:cNvSpPr txBox="1"/>
          <p:nvPr/>
        </p:nvSpPr>
        <p:spPr>
          <a:xfrm>
            <a:off x="4626890" y="4837438"/>
            <a:ext cx="1490088" cy="1020216"/>
          </a:xfrm>
          <a:prstGeom prst="rect">
            <a:avLst/>
          </a:prstGeom>
          <a:noFill/>
          <a:ln w="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Routing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Virtual Hosting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TLS</a:t>
            </a:r>
            <a:endParaRPr kumimoji="1" lang="ko-KR" altLang="en-US" sz="1400" b="1" dirty="0"/>
          </a:p>
        </p:txBody>
      </p:sp>
      <p:cxnSp>
        <p:nvCxnSpPr>
          <p:cNvPr id="14" name="구부러진 연결선[U] 13"/>
          <p:cNvCxnSpPr>
            <a:stCxn id="115" idx="0"/>
            <a:endCxn id="26" idx="2"/>
          </p:cNvCxnSpPr>
          <p:nvPr/>
        </p:nvCxnSpPr>
        <p:spPr>
          <a:xfrm rot="16200000" flipV="1">
            <a:off x="5015872" y="4481375"/>
            <a:ext cx="346176" cy="365949"/>
          </a:xfrm>
          <a:prstGeom prst="curvedConnector3">
            <a:avLst/>
          </a:prstGeom>
          <a:ln w="25400"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6096350" y="2237178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/service1</a:t>
            </a:r>
            <a:endParaRPr kumimoji="1" lang="ko-KR" altLang="en-US" sz="1200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6174792" y="3050133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/service2</a:t>
            </a:r>
            <a:endParaRPr kumimoji="1" lang="ko-KR" altLang="en-US" sz="1200" dirty="0"/>
          </a:p>
        </p:txBody>
      </p:sp>
      <p:sp>
        <p:nvSpPr>
          <p:cNvPr id="68" name="텍스트 상자 67"/>
          <p:cNvSpPr txBox="1"/>
          <p:nvPr/>
        </p:nvSpPr>
        <p:spPr>
          <a:xfrm>
            <a:off x="6284302" y="3771578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/service3</a:t>
            </a:r>
            <a:endParaRPr kumimoji="1" lang="ko-KR" altLang="en-US" sz="1200" dirty="0"/>
          </a:p>
        </p:txBody>
      </p:sp>
      <p:sp>
        <p:nvSpPr>
          <p:cNvPr id="69" name="텍스트 상자 68"/>
          <p:cNvSpPr txBox="1"/>
          <p:nvPr/>
        </p:nvSpPr>
        <p:spPr>
          <a:xfrm>
            <a:off x="6301631" y="4422333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/service4</a:t>
            </a:r>
            <a:endParaRPr kumimoji="1" lang="ko-KR" altLang="en-US" sz="1200" dirty="0"/>
          </a:p>
        </p:txBody>
      </p:sp>
      <p:sp>
        <p:nvSpPr>
          <p:cNvPr id="4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39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Ingress</a:t>
            </a:r>
            <a:r>
              <a:rPr lang="ko-KR" altLang="en-US" dirty="0" smtClean="0"/>
              <a:t>를 구성하는 설정은 다음과 같습니다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Ingress</a:t>
            </a:r>
            <a:r>
              <a:rPr kumimoji="1" lang="ko-KR" altLang="en-US" sz="1600" dirty="0" smtClean="0"/>
              <a:t>를 설정하는 </a:t>
            </a:r>
            <a:r>
              <a:rPr kumimoji="1" lang="en-US" altLang="ko-KR" sz="1600" dirty="0" smtClean="0"/>
              <a:t>yml</a:t>
            </a:r>
            <a:r>
              <a:rPr kumimoji="1" lang="ko-KR" altLang="en-US" sz="1600" dirty="0" smtClean="0"/>
              <a:t>에 다음과 같은 설정을 구성합니다</a:t>
            </a:r>
            <a:r>
              <a:rPr kumimoji="1" lang="en-US" altLang="ko-KR" sz="1600" dirty="0" smtClean="0"/>
              <a:t>.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2077" y="1947938"/>
            <a:ext cx="11057895" cy="4591922"/>
          </a:xfrm>
        </p:spPr>
        <p:txBody>
          <a:bodyPr/>
          <a:lstStyle/>
          <a:p>
            <a:pPr algn="l"/>
            <a:r>
              <a:rPr lang="en-US" altLang="ko-KR" dirty="0" err="1">
                <a:solidFill>
                  <a:srgbClr val="00C832"/>
                </a:solidFill>
                <a:latin typeface="Monaco" charset="0"/>
              </a:rPr>
              <a:t>apiVersion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extensions/v1beta1</a:t>
            </a:r>
          </a:p>
          <a:p>
            <a:pPr algn="l"/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kind: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Ingress</a:t>
            </a:r>
          </a:p>
          <a:p>
            <a:pPr algn="l"/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metadata: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name: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awesome-media-backend-ingress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annotations: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Monaco" charset="0"/>
              </a:rPr>
              <a:t>ingress.bluemix.net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/rewrite-path: </a:t>
            </a:r>
            <a:r>
              <a:rPr lang="en-US" altLang="ko-KR" dirty="0" err="1" smtClean="0">
                <a:solidFill>
                  <a:srgbClr val="000000"/>
                </a:solidFill>
                <a:latin typeface="Monaco" charset="0"/>
              </a:rPr>
              <a:t>serviceName</a:t>
            </a:r>
            <a:r>
              <a:rPr lang="en-US" altLang="ko-KR" dirty="0" smtClean="0">
                <a:solidFill>
                  <a:srgbClr val="000000"/>
                </a:solidFill>
                <a:latin typeface="Monaco" charset="0"/>
              </a:rPr>
              <a:t>=awesome-media-backend-service 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rewrite=/;</a:t>
            </a:r>
          </a:p>
          <a:p>
            <a:pPr algn="l"/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spec: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rules: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- host: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Monaco" charset="0"/>
              </a:rPr>
              <a:t>myshost.zcp-dtlabs.jp-tok.containers.mybluemix.net</a:t>
            </a:r>
            <a:endParaRPr lang="en-US" altLang="ko-KR" dirty="0">
              <a:solidFill>
                <a:srgbClr val="000000"/>
              </a:solidFill>
              <a:latin typeface="Monaco" charset="0"/>
            </a:endParaRPr>
          </a:p>
          <a:p>
            <a:pPr algn="l"/>
            <a:r>
              <a:rPr lang="de-DE" altLang="ko-KR" dirty="0">
                <a:solidFill>
                  <a:srgbClr val="000000"/>
                </a:solidFill>
                <a:latin typeface="Monaco" charset="0"/>
              </a:rPr>
              <a:t>    </a:t>
            </a:r>
            <a:r>
              <a:rPr lang="de-DE" altLang="ko-KR" dirty="0">
                <a:solidFill>
                  <a:srgbClr val="00C832"/>
                </a:solidFill>
                <a:latin typeface="Monaco" charset="0"/>
              </a:rPr>
              <a:t>http:</a:t>
            </a:r>
          </a:p>
          <a:p>
            <a:pPr algn="l"/>
            <a:r>
              <a:rPr lang="mr-IN" altLang="ko-KR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mr-IN" altLang="ko-KR" dirty="0" err="1">
                <a:solidFill>
                  <a:srgbClr val="00C832"/>
                </a:solidFill>
                <a:latin typeface="Monaco" charset="0"/>
              </a:rPr>
              <a:t>paths</a:t>
            </a:r>
            <a:r>
              <a:rPr lang="mr-IN" altLang="ko-KR" dirty="0">
                <a:solidFill>
                  <a:srgbClr val="00C832"/>
                </a:solidFill>
                <a:latin typeface="Monaco" charset="0"/>
              </a:rPr>
              <a:t>:</a:t>
            </a:r>
            <a:r>
              <a:rPr lang="mr-IN" altLang="ko-KR" dirty="0">
                <a:solidFill>
                  <a:srgbClr val="000000"/>
                </a:solidFill>
                <a:latin typeface="Monaco" charset="0"/>
              </a:rPr>
              <a:t> </a:t>
            </a:r>
          </a:p>
          <a:p>
            <a:pPr algn="l"/>
            <a:r>
              <a:rPr lang="de-DE" altLang="ko-KR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de-DE" altLang="ko-KR" dirty="0">
                <a:solidFill>
                  <a:srgbClr val="00C832"/>
                </a:solidFill>
                <a:latin typeface="Monaco" charset="0"/>
              </a:rPr>
              <a:t>- </a:t>
            </a:r>
            <a:r>
              <a:rPr lang="de-DE" altLang="ko-KR" dirty="0" err="1">
                <a:solidFill>
                  <a:srgbClr val="00C832"/>
                </a:solidFill>
                <a:latin typeface="Monaco" charset="0"/>
              </a:rPr>
              <a:t>path</a:t>
            </a:r>
            <a:r>
              <a:rPr lang="de-DE" altLang="ko-KR" dirty="0">
                <a:solidFill>
                  <a:srgbClr val="00C832"/>
                </a:solidFill>
                <a:latin typeface="Monaco" charset="0"/>
              </a:rPr>
              <a:t>:</a:t>
            </a:r>
            <a:r>
              <a:rPr lang="de-DE" altLang="ko-KR" dirty="0">
                <a:solidFill>
                  <a:srgbClr val="000000"/>
                </a:solidFill>
                <a:latin typeface="Monaco" charset="0"/>
              </a:rPr>
              <a:t> /backend</a:t>
            </a:r>
          </a:p>
          <a:p>
            <a:pPr algn="l"/>
            <a:r>
              <a:rPr lang="mr-IN" altLang="ko-KR" dirty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mr-IN" altLang="ko-KR" dirty="0" err="1">
                <a:solidFill>
                  <a:srgbClr val="00C832"/>
                </a:solidFill>
                <a:latin typeface="Monaco" charset="0"/>
              </a:rPr>
              <a:t>backend</a:t>
            </a:r>
            <a:r>
              <a:rPr lang="mr-IN" altLang="ko-KR" dirty="0">
                <a:solidFill>
                  <a:srgbClr val="00C832"/>
                </a:solidFill>
                <a:latin typeface="Monaco" charset="0"/>
              </a:rPr>
              <a:t>: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en-US" altLang="ko-KR" dirty="0" err="1">
                <a:solidFill>
                  <a:srgbClr val="00C832"/>
                </a:solidFill>
                <a:latin typeface="Monaco" charset="0"/>
              </a:rPr>
              <a:t>serviceName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awesome-media-backend-service</a:t>
            </a:r>
          </a:p>
          <a:p>
            <a:pPr algn="l"/>
            <a:r>
              <a:rPr lang="mr-IN" altLang="ko-KR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mr-IN" altLang="ko-KR" dirty="0" err="1">
                <a:solidFill>
                  <a:srgbClr val="00C832"/>
                </a:solidFill>
                <a:latin typeface="Monaco" charset="0"/>
              </a:rPr>
              <a:t>servicePort</a:t>
            </a:r>
            <a:r>
              <a:rPr lang="mr-IN" altLang="ko-KR" dirty="0">
                <a:solidFill>
                  <a:srgbClr val="00C832"/>
                </a:solidFill>
                <a:latin typeface="Monaco" charset="0"/>
              </a:rPr>
              <a:t>:</a:t>
            </a:r>
            <a:r>
              <a:rPr lang="mr-IN" altLang="ko-KR" dirty="0">
                <a:solidFill>
                  <a:srgbClr val="000000"/>
                </a:solidFill>
                <a:latin typeface="Monaco" charset="0"/>
              </a:rPr>
              <a:t> 8090</a:t>
            </a:r>
            <a:endParaRPr lang="pl-PL" altLang="ko-KR" dirty="0" smtClean="0"/>
          </a:p>
        </p:txBody>
      </p:sp>
      <p:sp>
        <p:nvSpPr>
          <p:cNvPr id="18" name="TextBox 1"/>
          <p:cNvSpPr txBox="1"/>
          <p:nvPr/>
        </p:nvSpPr>
        <p:spPr>
          <a:xfrm>
            <a:off x="6605935" y="4611288"/>
            <a:ext cx="5301361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name : Ingress</a:t>
            </a:r>
            <a:r>
              <a:rPr lang="ko-KR" altLang="en-US" sz="1050" dirty="0" smtClean="0"/>
              <a:t>의 이름</a:t>
            </a:r>
            <a:endParaRPr lang="en-US" altLang="ko-KR" sz="1050" dirty="0" smtClean="0"/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/>
              <a:t>annotation : Ingress</a:t>
            </a:r>
            <a:r>
              <a:rPr lang="ko-KR" altLang="en-US" sz="1050" dirty="0"/>
              <a:t>의 기본 경로를 </a:t>
            </a:r>
            <a:r>
              <a:rPr lang="en-US" altLang="ko-KR" sz="1050" dirty="0"/>
              <a:t>/ </a:t>
            </a:r>
            <a:r>
              <a:rPr lang="ko-KR" altLang="en-US" sz="1050" dirty="0"/>
              <a:t>로 주지 않으면 자동으로 </a:t>
            </a:r>
            <a:r>
              <a:rPr lang="en-US" altLang="ko-KR" sz="1050" dirty="0"/>
              <a:t>path</a:t>
            </a:r>
            <a:r>
              <a:rPr lang="ko-KR" altLang="en-US" sz="1050" dirty="0"/>
              <a:t>를 구성하므로 원하는 경로로 지정하기 위해서 </a:t>
            </a:r>
            <a:r>
              <a:rPr lang="en-US" altLang="ko-KR" sz="1050" dirty="0"/>
              <a:t>annotation</a:t>
            </a:r>
            <a:r>
              <a:rPr lang="ko-KR" altLang="en-US" sz="1050" dirty="0"/>
              <a:t>을 </a:t>
            </a:r>
            <a:r>
              <a:rPr lang="en-US" altLang="ko-KR" sz="1050" dirty="0"/>
              <a:t>/</a:t>
            </a:r>
            <a:r>
              <a:rPr lang="ko-KR" altLang="en-US" sz="1050" dirty="0"/>
              <a:t>로 </a:t>
            </a:r>
            <a:r>
              <a:rPr lang="ko-KR" altLang="en-US" sz="1050" dirty="0" smtClean="0"/>
              <a:t>구성해야함</a:t>
            </a:r>
            <a:endParaRPr lang="en-US" altLang="ko-KR" sz="1050" dirty="0" smtClean="0"/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/>
              <a:t>host : host</a:t>
            </a:r>
            <a:r>
              <a:rPr lang="ko-KR" altLang="en-US" sz="1050" dirty="0"/>
              <a:t>를 지정</a:t>
            </a:r>
            <a:endParaRPr lang="en-US" altLang="ko-KR" sz="1050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/>
              <a:t>path : host </a:t>
            </a:r>
            <a:r>
              <a:rPr lang="ko-KR" altLang="en-US" sz="1050" dirty="0"/>
              <a:t>다음으로 붙을</a:t>
            </a:r>
            <a:r>
              <a:rPr lang="en-US" altLang="ko-KR" sz="1050" dirty="0"/>
              <a:t> </a:t>
            </a:r>
            <a:r>
              <a:rPr lang="ko-KR" altLang="en-US" sz="1050" dirty="0" smtClean="0"/>
              <a:t>경로</a:t>
            </a:r>
            <a:endParaRPr lang="en-US" altLang="ko-KR" sz="1050" dirty="0" smtClean="0"/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err="1"/>
              <a:t>backend.serviceName</a:t>
            </a:r>
            <a:r>
              <a:rPr lang="en-US" altLang="ko-KR" sz="1050" dirty="0"/>
              <a:t> : </a:t>
            </a:r>
            <a:r>
              <a:rPr lang="ko-KR" altLang="en-US" sz="1050" dirty="0"/>
              <a:t>접속할 서비스의 명</a:t>
            </a:r>
            <a:r>
              <a:rPr lang="en-US" altLang="ko-KR" sz="1050" dirty="0"/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err="1"/>
              <a:t>backend.servicePort</a:t>
            </a:r>
            <a:r>
              <a:rPr lang="en-US" altLang="ko-KR" sz="1050" dirty="0"/>
              <a:t> : </a:t>
            </a:r>
            <a:r>
              <a:rPr lang="ko-KR" altLang="en-US" sz="1050" dirty="0"/>
              <a:t>접속할 서비스의 </a:t>
            </a:r>
            <a:r>
              <a:rPr lang="en-US" altLang="ko-KR" sz="1050" dirty="0" smtClean="0"/>
              <a:t>port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err="1"/>
              <a:t>backend.serviceName</a:t>
            </a:r>
            <a:r>
              <a:rPr lang="en-US" altLang="ko-KR" sz="1050" dirty="0"/>
              <a:t> : awesome-media-backend-service</a:t>
            </a:r>
            <a:r>
              <a:rPr lang="ko-KR" altLang="en-US" sz="1050" dirty="0"/>
              <a:t>의 명칭</a:t>
            </a:r>
            <a:r>
              <a:rPr lang="en-US" altLang="ko-KR" sz="1050" dirty="0"/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err="1"/>
              <a:t>backend.servicePort</a:t>
            </a:r>
            <a:r>
              <a:rPr lang="en-US" altLang="ko-KR" sz="1050" dirty="0"/>
              <a:t> : awesome-media </a:t>
            </a:r>
            <a:r>
              <a:rPr lang="ko-KR" altLang="en-US" sz="1050" dirty="0"/>
              <a:t>서비스의 </a:t>
            </a:r>
            <a:r>
              <a:rPr lang="en-US" altLang="ko-KR" sz="1050" dirty="0" smtClean="0"/>
              <a:t>port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/>
              <a:t>path : host</a:t>
            </a:r>
            <a:r>
              <a:rPr lang="ko-KR" altLang="en-US" sz="1050" dirty="0"/>
              <a:t> 다음으로 붙을</a:t>
            </a:r>
            <a:r>
              <a:rPr lang="en-US" altLang="ko-KR" sz="1050" dirty="0"/>
              <a:t> </a:t>
            </a:r>
            <a:r>
              <a:rPr lang="ko-KR" altLang="en-US" sz="1050" dirty="0"/>
              <a:t>경로</a:t>
            </a:r>
            <a:endParaRPr lang="en-US" altLang="ko-KR" sz="1050" dirty="0"/>
          </a:p>
          <a:p>
            <a:pPr marL="171450" indent="-171450">
              <a:buFont typeface="Arial" charset="0"/>
              <a:buChar char="•"/>
            </a:pPr>
            <a:endParaRPr lang="en-US" altLang="ko-KR" sz="1050" dirty="0"/>
          </a:p>
          <a:p>
            <a:pPr marL="171450" indent="-171450">
              <a:buFont typeface="Arial" charset="0"/>
              <a:buChar char="•"/>
            </a:pPr>
            <a:endParaRPr lang="en-US" altLang="ko-KR" sz="1050" dirty="0"/>
          </a:p>
          <a:p>
            <a:pPr marL="171450" indent="-171450">
              <a:buFont typeface="Arial" charset="0"/>
              <a:buChar char="•"/>
            </a:pPr>
            <a:endParaRPr lang="en-US" altLang="ko-KR" sz="1050" dirty="0"/>
          </a:p>
          <a:p>
            <a:pPr marL="171450" indent="-171450">
              <a:buFont typeface="Arial" charset="0"/>
              <a:buChar char="•"/>
            </a:pPr>
            <a:endParaRPr lang="en-US" altLang="ko-KR" sz="1050" dirty="0"/>
          </a:p>
        </p:txBody>
      </p: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82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Ingress</a:t>
            </a:r>
            <a:r>
              <a:rPr lang="ko-KR" altLang="en-US" dirty="0" smtClean="0"/>
              <a:t>를 통해 접속한 결과입니다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30" y="1532202"/>
            <a:ext cx="10960768" cy="479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3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207568" y="1551956"/>
            <a:ext cx="5359400" cy="117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0">
            <a:scene3d>
              <a:camera prst="orthographicFront"/>
              <a:lightRig rig="brightRoom" dir="tl"/>
            </a:scene3d>
            <a:sp3d prstMaterial="flat">
              <a:bevelT w="0" h="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defTabSz="914269">
              <a:tabLst>
                <a:tab pos="2904096" algn="l"/>
              </a:tabLst>
              <a:defRPr sz="5200" spc="-30">
                <a:gradFill flip="none" rotWithShape="1">
                  <a:gsLst>
                    <a:gs pos="0">
                      <a:srgbClr val="F58025"/>
                    </a:gs>
                    <a:gs pos="45000">
                      <a:srgbClr val="F58025"/>
                    </a:gs>
                    <a:gs pos="71000">
                      <a:srgbClr val="E62B34"/>
                    </a:gs>
                    <a:gs pos="100000">
                      <a:srgbClr val="E31837"/>
                    </a:gs>
                  </a:gsLst>
                  <a:lin ang="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ctr"/>
            <a:r>
              <a:rPr lang="ko-KR" altLang="en-US" sz="5400" b="1" dirty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8178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[BACKUP] 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7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9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0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ZCP(Kubernetes)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656775"/>
            <a:ext cx="2351533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ZCP(Kubernetes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에서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DB 사용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02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89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/>
              <a:t>M</a:t>
            </a:r>
            <a:r>
              <a:rPr kumimoji="1" lang="en-US" altLang="ko-KR" sz="1600" dirty="0" smtClean="0"/>
              <a:t>ysql DB</a:t>
            </a:r>
            <a:r>
              <a:rPr kumimoji="1" lang="ko-KR" altLang="en-US" sz="1600" dirty="0" smtClean="0"/>
              <a:t>에 대한</a:t>
            </a:r>
            <a:r>
              <a:rPr kumimoji="1" lang="en-US" altLang="ko-KR" sz="1600" dirty="0" smtClean="0"/>
              <a:t> Service yml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awesome-media-db-service.yml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423986" y="2117367"/>
            <a:ext cx="11231966" cy="27291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700"/>
              </a:lnSpc>
            </a:pPr>
            <a:r>
              <a:rPr lang="en-US" altLang="ko-KR" dirty="0" err="1"/>
              <a:t>apiVersion</a:t>
            </a:r>
            <a:r>
              <a:rPr lang="en-US" altLang="ko-KR" dirty="0"/>
              <a:t>: v1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kind: Service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metadata: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  name: awesome-media-</a:t>
            </a:r>
            <a:r>
              <a:rPr lang="en-US" altLang="ko-KR" dirty="0" err="1"/>
              <a:t>db</a:t>
            </a:r>
            <a:endParaRPr lang="en-US" altLang="ko-KR" dirty="0"/>
          </a:p>
          <a:p>
            <a:pPr algn="l">
              <a:lnSpc>
                <a:spcPts val="700"/>
              </a:lnSpc>
            </a:pPr>
            <a:r>
              <a:rPr lang="en-US" altLang="ko-KR" dirty="0"/>
              <a:t>spec: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  ports:</a:t>
            </a:r>
          </a:p>
          <a:p>
            <a:pPr algn="l">
              <a:lnSpc>
                <a:spcPts val="700"/>
              </a:lnSpc>
            </a:pPr>
            <a:r>
              <a:rPr lang="mr-IN" altLang="ko-KR" dirty="0"/>
              <a:t>    - </a:t>
            </a:r>
            <a:r>
              <a:rPr lang="mr-IN" altLang="ko-KR" dirty="0" err="1"/>
              <a:t>name</a:t>
            </a:r>
            <a:r>
              <a:rPr lang="mr-IN" altLang="ko-KR" dirty="0"/>
              <a:t>: "</a:t>
            </a:r>
            <a:r>
              <a:rPr lang="mr-IN" altLang="ko-KR" dirty="0" err="1"/>
              <a:t>tcp</a:t>
            </a:r>
            <a:r>
              <a:rPr lang="mr-IN" altLang="ko-KR" dirty="0"/>
              <a:t>"</a:t>
            </a:r>
          </a:p>
          <a:p>
            <a:pPr algn="l">
              <a:lnSpc>
                <a:spcPts val="700"/>
              </a:lnSpc>
            </a:pPr>
            <a:r>
              <a:rPr lang="mr-IN" altLang="ko-KR" dirty="0"/>
              <a:t>      </a:t>
            </a:r>
            <a:r>
              <a:rPr lang="mr-IN" altLang="ko-KR" dirty="0" err="1"/>
              <a:t>port</a:t>
            </a:r>
            <a:r>
              <a:rPr lang="mr-IN" altLang="ko-KR" dirty="0"/>
              <a:t>: 3306</a:t>
            </a:r>
          </a:p>
          <a:p>
            <a:pPr algn="l">
              <a:lnSpc>
                <a:spcPts val="700"/>
              </a:lnSpc>
            </a:pPr>
            <a:r>
              <a:rPr lang="mr-IN" altLang="ko-KR" dirty="0"/>
              <a:t>      </a:t>
            </a:r>
            <a:r>
              <a:rPr lang="mr-IN" altLang="ko-KR" dirty="0" err="1"/>
              <a:t>targetPort</a:t>
            </a:r>
            <a:r>
              <a:rPr lang="mr-IN" altLang="ko-KR" dirty="0"/>
              <a:t>: 3306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  selector: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    app: awesome-media-</a:t>
            </a:r>
            <a:r>
              <a:rPr lang="en-US" altLang="ko-KR" dirty="0" err="1"/>
              <a:t>db</a:t>
            </a:r>
            <a:endParaRPr lang="en-US" altLang="ko-KR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 사용하기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55038" y="654848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5038" y="4863887"/>
            <a:ext cx="11594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 Mysql DB</a:t>
            </a:r>
            <a:r>
              <a:rPr kumimoji="1" lang="ko-KR" altLang="en-US" sz="1600" dirty="0" smtClean="0"/>
              <a:t>에 대한</a:t>
            </a:r>
            <a:r>
              <a:rPr kumimoji="1" lang="en-US" altLang="ko-KR" sz="1600" dirty="0" smtClean="0"/>
              <a:t> Deployment yml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awesome-media-db-deployment.yml</a:t>
            </a:r>
            <a:r>
              <a:rPr kumimoji="1" lang="en-US" altLang="ko-KR" sz="1600" dirty="0" smtClean="0"/>
              <a:t>) </a:t>
            </a:r>
            <a:r>
              <a:rPr kumimoji="1" lang="ko-KR" altLang="en-US" sz="1600" dirty="0" smtClean="0"/>
              <a:t>환경변수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인코딩 설정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78829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6343682" y="3380156"/>
            <a:ext cx="807510" cy="1362584"/>
            <a:chOff x="6343682" y="3380156"/>
            <a:chExt cx="807510" cy="1362584"/>
          </a:xfrm>
        </p:grpSpPr>
        <p:sp>
          <p:nvSpPr>
            <p:cNvPr id="101" name="직사각형 100"/>
            <p:cNvSpPr/>
            <p:nvPr/>
          </p:nvSpPr>
          <p:spPr>
            <a:xfrm>
              <a:off x="6343682" y="3405261"/>
              <a:ext cx="752968" cy="13374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428425" y="3380156"/>
              <a:ext cx="7227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Image</a:t>
              </a:r>
            </a:p>
            <a:p>
              <a:pPr algn="ctr"/>
              <a:r>
                <a:rPr kumimoji="1" lang="ko-KR" altLang="en-US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 </a:t>
              </a:r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Registry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248" name="그룹 247"/>
            <p:cNvGrpSpPr/>
            <p:nvPr/>
          </p:nvGrpSpPr>
          <p:grpSpPr>
            <a:xfrm>
              <a:off x="6536515" y="4185653"/>
              <a:ext cx="423234" cy="461581"/>
              <a:chOff x="2931723" y="5379222"/>
              <a:chExt cx="311112" cy="363635"/>
            </a:xfrm>
          </p:grpSpPr>
          <p:pic>
            <p:nvPicPr>
              <p:cNvPr id="249" name="그림 248"/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1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986016" y="5456155"/>
                <a:ext cx="188306" cy="226902"/>
              </a:xfrm>
              <a:prstGeom prst="rect">
                <a:avLst/>
              </a:prstGeom>
            </p:spPr>
          </p:pic>
          <p:grpSp>
            <p:nvGrpSpPr>
              <p:cNvPr id="250" name="그룹 249"/>
              <p:cNvGrpSpPr/>
              <p:nvPr/>
            </p:nvGrpSpPr>
            <p:grpSpPr>
              <a:xfrm>
                <a:off x="2931723" y="5379222"/>
                <a:ext cx="311112" cy="363635"/>
                <a:chOff x="1371294" y="3492270"/>
                <a:chExt cx="382874" cy="447513"/>
              </a:xfrm>
            </p:grpSpPr>
            <p:sp>
              <p:nvSpPr>
                <p:cNvPr id="251" name="Freeform 890"/>
                <p:cNvSpPr>
                  <a:spLocks noEditPoints="1"/>
                </p:cNvSpPr>
                <p:nvPr/>
              </p:nvSpPr>
              <p:spPr bwMode="auto">
                <a:xfrm>
                  <a:off x="1371294" y="3492270"/>
                  <a:ext cx="382874" cy="447513"/>
                </a:xfrm>
                <a:custGeom>
                  <a:avLst/>
                  <a:gdLst>
                    <a:gd name="T0" fmla="*/ 120 w 240"/>
                    <a:gd name="T1" fmla="*/ 20 h 279"/>
                    <a:gd name="T2" fmla="*/ 121 w 240"/>
                    <a:gd name="T3" fmla="*/ 20 h 279"/>
                    <a:gd name="T4" fmla="*/ 218 w 240"/>
                    <a:gd name="T5" fmla="*/ 79 h 279"/>
                    <a:gd name="T6" fmla="*/ 220 w 240"/>
                    <a:gd name="T7" fmla="*/ 81 h 279"/>
                    <a:gd name="T8" fmla="*/ 220 w 240"/>
                    <a:gd name="T9" fmla="*/ 198 h 279"/>
                    <a:gd name="T10" fmla="*/ 218 w 240"/>
                    <a:gd name="T11" fmla="*/ 200 h 279"/>
                    <a:gd name="T12" fmla="*/ 121 w 240"/>
                    <a:gd name="T13" fmla="*/ 258 h 279"/>
                    <a:gd name="T14" fmla="*/ 120 w 240"/>
                    <a:gd name="T15" fmla="*/ 259 h 279"/>
                    <a:gd name="T16" fmla="*/ 120 w 240"/>
                    <a:gd name="T17" fmla="*/ 259 h 279"/>
                    <a:gd name="T18" fmla="*/ 118 w 240"/>
                    <a:gd name="T19" fmla="*/ 258 h 279"/>
                    <a:gd name="T20" fmla="*/ 21 w 240"/>
                    <a:gd name="T21" fmla="*/ 200 h 279"/>
                    <a:gd name="T22" fmla="*/ 20 w 240"/>
                    <a:gd name="T23" fmla="*/ 198 h 279"/>
                    <a:gd name="T24" fmla="*/ 20 w 240"/>
                    <a:gd name="T25" fmla="*/ 81 h 279"/>
                    <a:gd name="T26" fmla="*/ 21 w 240"/>
                    <a:gd name="T27" fmla="*/ 79 h 279"/>
                    <a:gd name="T28" fmla="*/ 118 w 240"/>
                    <a:gd name="T29" fmla="*/ 20 h 279"/>
                    <a:gd name="T30" fmla="*/ 120 w 240"/>
                    <a:gd name="T31" fmla="*/ 20 h 279"/>
                    <a:gd name="T32" fmla="*/ 120 w 240"/>
                    <a:gd name="T33" fmla="*/ 0 h 279"/>
                    <a:gd name="T34" fmla="*/ 108 w 240"/>
                    <a:gd name="T35" fmla="*/ 3 h 279"/>
                    <a:gd name="T36" fmla="*/ 10 w 240"/>
                    <a:gd name="T37" fmla="*/ 62 h 279"/>
                    <a:gd name="T38" fmla="*/ 0 w 240"/>
                    <a:gd name="T39" fmla="*/ 81 h 279"/>
                    <a:gd name="T40" fmla="*/ 0 w 240"/>
                    <a:gd name="T41" fmla="*/ 198 h 279"/>
                    <a:gd name="T42" fmla="*/ 10 w 240"/>
                    <a:gd name="T43" fmla="*/ 217 h 279"/>
                    <a:gd name="T44" fmla="*/ 108 w 240"/>
                    <a:gd name="T45" fmla="*/ 276 h 279"/>
                    <a:gd name="T46" fmla="*/ 120 w 240"/>
                    <a:gd name="T47" fmla="*/ 279 h 279"/>
                    <a:gd name="T48" fmla="*/ 131 w 240"/>
                    <a:gd name="T49" fmla="*/ 276 h 279"/>
                    <a:gd name="T50" fmla="*/ 229 w 240"/>
                    <a:gd name="T51" fmla="*/ 217 h 279"/>
                    <a:gd name="T52" fmla="*/ 240 w 240"/>
                    <a:gd name="T53" fmla="*/ 198 h 279"/>
                    <a:gd name="T54" fmla="*/ 240 w 240"/>
                    <a:gd name="T55" fmla="*/ 81 h 279"/>
                    <a:gd name="T56" fmla="*/ 229 w 240"/>
                    <a:gd name="T57" fmla="*/ 62 h 279"/>
                    <a:gd name="T58" fmla="*/ 131 w 240"/>
                    <a:gd name="T59" fmla="*/ 3 h 279"/>
                    <a:gd name="T60" fmla="*/ 120 w 240"/>
                    <a:gd name="T61" fmla="*/ 0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40" h="279">
                      <a:moveTo>
                        <a:pt x="120" y="20"/>
                      </a:moveTo>
                      <a:cubicBezTo>
                        <a:pt x="120" y="20"/>
                        <a:pt x="120" y="20"/>
                        <a:pt x="121" y="20"/>
                      </a:cubicBezTo>
                      <a:cubicBezTo>
                        <a:pt x="218" y="79"/>
                        <a:pt x="218" y="79"/>
                        <a:pt x="218" y="79"/>
                      </a:cubicBezTo>
                      <a:cubicBezTo>
                        <a:pt x="219" y="79"/>
                        <a:pt x="220" y="80"/>
                        <a:pt x="220" y="81"/>
                      </a:cubicBezTo>
                      <a:cubicBezTo>
                        <a:pt x="220" y="198"/>
                        <a:pt x="220" y="198"/>
                        <a:pt x="220" y="198"/>
                      </a:cubicBezTo>
                      <a:cubicBezTo>
                        <a:pt x="220" y="199"/>
                        <a:pt x="219" y="199"/>
                        <a:pt x="218" y="200"/>
                      </a:cubicBezTo>
                      <a:cubicBezTo>
                        <a:pt x="121" y="258"/>
                        <a:pt x="121" y="258"/>
                        <a:pt x="121" y="258"/>
                      </a:cubicBezTo>
                      <a:cubicBezTo>
                        <a:pt x="120" y="259"/>
                        <a:pt x="120" y="259"/>
                        <a:pt x="120" y="259"/>
                      </a:cubicBezTo>
                      <a:cubicBezTo>
                        <a:pt x="120" y="259"/>
                        <a:pt x="120" y="259"/>
                        <a:pt x="120" y="259"/>
                      </a:cubicBezTo>
                      <a:cubicBezTo>
                        <a:pt x="120" y="259"/>
                        <a:pt x="119" y="259"/>
                        <a:pt x="118" y="258"/>
                      </a:cubicBezTo>
                      <a:cubicBezTo>
                        <a:pt x="21" y="200"/>
                        <a:pt x="21" y="200"/>
                        <a:pt x="21" y="200"/>
                      </a:cubicBezTo>
                      <a:cubicBezTo>
                        <a:pt x="20" y="199"/>
                        <a:pt x="20" y="199"/>
                        <a:pt x="20" y="198"/>
                      </a:cubicBezTo>
                      <a:cubicBezTo>
                        <a:pt x="20" y="81"/>
                        <a:pt x="20" y="81"/>
                        <a:pt x="20" y="81"/>
                      </a:cubicBezTo>
                      <a:cubicBezTo>
                        <a:pt x="20" y="80"/>
                        <a:pt x="20" y="79"/>
                        <a:pt x="21" y="79"/>
                      </a:cubicBezTo>
                      <a:cubicBezTo>
                        <a:pt x="118" y="20"/>
                        <a:pt x="118" y="20"/>
                        <a:pt x="118" y="20"/>
                      </a:cubicBezTo>
                      <a:cubicBezTo>
                        <a:pt x="119" y="20"/>
                        <a:pt x="119" y="20"/>
                        <a:pt x="120" y="20"/>
                      </a:cubicBezTo>
                      <a:moveTo>
                        <a:pt x="120" y="0"/>
                      </a:moveTo>
                      <a:cubicBezTo>
                        <a:pt x="116" y="0"/>
                        <a:pt x="112" y="1"/>
                        <a:pt x="108" y="3"/>
                      </a:cubicBezTo>
                      <a:cubicBezTo>
                        <a:pt x="10" y="62"/>
                        <a:pt x="10" y="62"/>
                        <a:pt x="10" y="62"/>
                      </a:cubicBezTo>
                      <a:cubicBezTo>
                        <a:pt x="4" y="66"/>
                        <a:pt x="0" y="73"/>
                        <a:pt x="0" y="81"/>
                      </a:cubicBezTo>
                      <a:cubicBezTo>
                        <a:pt x="0" y="198"/>
                        <a:pt x="0" y="198"/>
                        <a:pt x="0" y="198"/>
                      </a:cubicBezTo>
                      <a:cubicBezTo>
                        <a:pt x="0" y="206"/>
                        <a:pt x="4" y="213"/>
                        <a:pt x="10" y="217"/>
                      </a:cubicBezTo>
                      <a:cubicBezTo>
                        <a:pt x="108" y="276"/>
                        <a:pt x="108" y="276"/>
                        <a:pt x="108" y="276"/>
                      </a:cubicBezTo>
                      <a:cubicBezTo>
                        <a:pt x="112" y="278"/>
                        <a:pt x="116" y="279"/>
                        <a:pt x="120" y="279"/>
                      </a:cubicBezTo>
                      <a:cubicBezTo>
                        <a:pt x="125" y="279"/>
                        <a:pt x="129" y="277"/>
                        <a:pt x="131" y="276"/>
                      </a:cubicBezTo>
                      <a:cubicBezTo>
                        <a:pt x="229" y="217"/>
                        <a:pt x="229" y="217"/>
                        <a:pt x="229" y="217"/>
                      </a:cubicBezTo>
                      <a:cubicBezTo>
                        <a:pt x="235" y="213"/>
                        <a:pt x="240" y="206"/>
                        <a:pt x="240" y="198"/>
                      </a:cubicBezTo>
                      <a:cubicBezTo>
                        <a:pt x="240" y="81"/>
                        <a:pt x="240" y="81"/>
                        <a:pt x="240" y="81"/>
                      </a:cubicBezTo>
                      <a:cubicBezTo>
                        <a:pt x="240" y="73"/>
                        <a:pt x="235" y="66"/>
                        <a:pt x="229" y="62"/>
                      </a:cubicBezTo>
                      <a:cubicBezTo>
                        <a:pt x="131" y="3"/>
                        <a:pt x="131" y="3"/>
                        <a:pt x="131" y="3"/>
                      </a:cubicBezTo>
                      <a:cubicBezTo>
                        <a:pt x="128" y="1"/>
                        <a:pt x="124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2" name="Freeform 891"/>
                <p:cNvSpPr>
                  <a:spLocks/>
                </p:cNvSpPr>
                <p:nvPr/>
              </p:nvSpPr>
              <p:spPr bwMode="auto">
                <a:xfrm>
                  <a:off x="1391183" y="3606636"/>
                  <a:ext cx="348066" cy="124311"/>
                </a:xfrm>
                <a:custGeom>
                  <a:avLst/>
                  <a:gdLst>
                    <a:gd name="T0" fmla="*/ 7 w 219"/>
                    <a:gd name="T1" fmla="*/ 20 h 77"/>
                    <a:gd name="T2" fmla="*/ 103 w 219"/>
                    <a:gd name="T3" fmla="*/ 75 h 77"/>
                    <a:gd name="T4" fmla="*/ 112 w 219"/>
                    <a:gd name="T5" fmla="*/ 75 h 77"/>
                    <a:gd name="T6" fmla="*/ 212 w 219"/>
                    <a:gd name="T7" fmla="*/ 20 h 77"/>
                    <a:gd name="T8" fmla="*/ 216 w 219"/>
                    <a:gd name="T9" fmla="*/ 7 h 77"/>
                    <a:gd name="T10" fmla="*/ 203 w 219"/>
                    <a:gd name="T11" fmla="*/ 3 h 77"/>
                    <a:gd name="T12" fmla="*/ 108 w 219"/>
                    <a:gd name="T13" fmla="*/ 55 h 77"/>
                    <a:gd name="T14" fmla="*/ 16 w 219"/>
                    <a:gd name="T15" fmla="*/ 3 h 77"/>
                    <a:gd name="T16" fmla="*/ 3 w 219"/>
                    <a:gd name="T17" fmla="*/ 7 h 77"/>
                    <a:gd name="T18" fmla="*/ 7 w 219"/>
                    <a:gd name="T19" fmla="*/ 2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9" h="77">
                      <a:moveTo>
                        <a:pt x="7" y="20"/>
                      </a:moveTo>
                      <a:cubicBezTo>
                        <a:pt x="103" y="75"/>
                        <a:pt x="103" y="75"/>
                        <a:pt x="103" y="75"/>
                      </a:cubicBezTo>
                      <a:cubicBezTo>
                        <a:pt x="106" y="77"/>
                        <a:pt x="109" y="77"/>
                        <a:pt x="112" y="75"/>
                      </a:cubicBezTo>
                      <a:cubicBezTo>
                        <a:pt x="212" y="20"/>
                        <a:pt x="212" y="20"/>
                        <a:pt x="212" y="20"/>
                      </a:cubicBezTo>
                      <a:cubicBezTo>
                        <a:pt x="217" y="18"/>
                        <a:pt x="219" y="12"/>
                        <a:pt x="216" y="7"/>
                      </a:cubicBezTo>
                      <a:cubicBezTo>
                        <a:pt x="214" y="2"/>
                        <a:pt x="208" y="0"/>
                        <a:pt x="203" y="3"/>
                      </a:cubicBezTo>
                      <a:cubicBezTo>
                        <a:pt x="108" y="55"/>
                        <a:pt x="108" y="55"/>
                        <a:pt x="108" y="55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2" y="0"/>
                        <a:pt x="6" y="2"/>
                        <a:pt x="3" y="7"/>
                      </a:cubicBezTo>
                      <a:cubicBezTo>
                        <a:pt x="0" y="12"/>
                        <a:pt x="2" y="18"/>
                        <a:pt x="7" y="2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3" name="Freeform 892"/>
                <p:cNvSpPr>
                  <a:spLocks/>
                </p:cNvSpPr>
                <p:nvPr/>
              </p:nvSpPr>
              <p:spPr bwMode="auto">
                <a:xfrm>
                  <a:off x="1545328" y="3696139"/>
                  <a:ext cx="29834" cy="233703"/>
                </a:xfrm>
                <a:custGeom>
                  <a:avLst/>
                  <a:gdLst>
                    <a:gd name="T0" fmla="*/ 20 w 20"/>
                    <a:gd name="T1" fmla="*/ 134 h 144"/>
                    <a:gd name="T2" fmla="*/ 20 w 20"/>
                    <a:gd name="T3" fmla="*/ 10 h 144"/>
                    <a:gd name="T4" fmla="*/ 10 w 20"/>
                    <a:gd name="T5" fmla="*/ 0 h 144"/>
                    <a:gd name="T6" fmla="*/ 0 w 20"/>
                    <a:gd name="T7" fmla="*/ 10 h 144"/>
                    <a:gd name="T8" fmla="*/ 0 w 20"/>
                    <a:gd name="T9" fmla="*/ 134 h 144"/>
                    <a:gd name="T10" fmla="*/ 10 w 20"/>
                    <a:gd name="T11" fmla="*/ 144 h 144"/>
                    <a:gd name="T12" fmla="*/ 20 w 20"/>
                    <a:gd name="T13" fmla="*/ 13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144">
                      <a:moveTo>
                        <a:pt x="20" y="134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4" y="0"/>
                        <a:pt x="0" y="5"/>
                        <a:pt x="0" y="10"/>
                      </a:cubicBez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39"/>
                        <a:pt x="4" y="144"/>
                        <a:pt x="10" y="144"/>
                      </a:cubicBezTo>
                      <a:cubicBezTo>
                        <a:pt x="15" y="144"/>
                        <a:pt x="20" y="139"/>
                        <a:pt x="20" y="134"/>
                      </a:cubicBezTo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5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9" name="텍스트 개체 틀 10"/>
          <p:cNvSpPr txBox="1">
            <a:spLocks/>
          </p:cNvSpPr>
          <p:nvPr/>
        </p:nvSpPr>
        <p:spPr>
          <a:xfrm>
            <a:off x="423986" y="1411396"/>
            <a:ext cx="11057895" cy="5235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"/>
              </a:lnSpc>
            </a:pPr>
            <a:r>
              <a:rPr lang="en-US" altLang="ko-KR" sz="1000" dirty="0"/>
              <a:t>apiVersion: apps/v1beta2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kind: Deployment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metadata: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name: awesome-media-db-deployment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labels: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app: awesome-media-db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spec: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replicas: 1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selector: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matchLabels: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app: awesome-media-db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template: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metadata: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</a:t>
            </a:r>
            <a:r>
              <a:rPr lang="mr-IN" altLang="ko-KR" sz="1000" dirty="0" err="1"/>
              <a:t>labels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app: awesome-media-db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</a:t>
            </a:r>
            <a:r>
              <a:rPr lang="mr-IN" altLang="ko-KR" sz="1000" dirty="0" err="1"/>
              <a:t>spec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containers: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- name: awesome-media-db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image: mariadb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imagePullPolicy: Always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ports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de-DE" altLang="ko-KR" sz="1000" dirty="0"/>
              <a:t>        - </a:t>
            </a:r>
            <a:r>
              <a:rPr lang="de-DE" altLang="ko-KR" sz="1000" dirty="0" err="1"/>
              <a:t>containerPort</a:t>
            </a:r>
            <a:r>
              <a:rPr lang="de-DE" altLang="ko-KR" sz="1000" dirty="0"/>
              <a:t>: 3306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env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MYSQL_ROOT_PASSWORD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value</a:t>
            </a:r>
            <a:r>
              <a:rPr lang="mr-IN" altLang="ko-KR" sz="1000" dirty="0"/>
              <a:t>: </a:t>
            </a:r>
            <a:r>
              <a:rPr lang="mr-IN" altLang="ko-KR" sz="1000" dirty="0" err="1"/>
              <a:t>root</a:t>
            </a:r>
            <a:endParaRPr lang="mr-IN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MYSQL_DATABASE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value</a:t>
            </a:r>
            <a:r>
              <a:rPr lang="mr-IN" altLang="ko-KR" sz="1000" dirty="0"/>
              <a:t>: </a:t>
            </a:r>
            <a:r>
              <a:rPr lang="mr-IN" altLang="ko-KR" sz="1000" dirty="0" err="1"/>
              <a:t>db_example</a:t>
            </a:r>
            <a:endParaRPr lang="mr-IN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MYSQL_PASSWORD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value: ThePassword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- </a:t>
            </a:r>
            <a:r>
              <a:rPr lang="mr-IN" altLang="ko-KR" sz="1000" dirty="0" err="1"/>
              <a:t>name</a:t>
            </a:r>
            <a:r>
              <a:rPr lang="mr-IN" altLang="ko-KR" sz="1000" dirty="0"/>
              <a:t>: MYSQL_USER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value: springuser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args</a:t>
            </a:r>
            <a:r>
              <a:rPr lang="mr-IN" altLang="ko-KR" sz="1000" dirty="0"/>
              <a:t>: 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- "--</a:t>
            </a:r>
            <a:r>
              <a:rPr lang="en-US" altLang="ko-KR" sz="1000" dirty="0" smtClean="0"/>
              <a:t>character-set-server=utf8mb4"</a:t>
            </a:r>
            <a:endParaRPr lang="en-US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- "--</a:t>
            </a:r>
            <a:r>
              <a:rPr lang="en-US" altLang="ko-KR" sz="1000" dirty="0" smtClean="0"/>
              <a:t>collation-server=utf8mb4_unicode_ci"     </a:t>
            </a:r>
            <a:endParaRPr lang="en-US" altLang="ko-KR" sz="1000" dirty="0"/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resources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requests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memory</a:t>
            </a:r>
            <a:r>
              <a:rPr lang="mr-IN" altLang="ko-KR" sz="1000" dirty="0"/>
              <a:t>: "64Mi"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cpu</a:t>
            </a:r>
            <a:r>
              <a:rPr lang="mr-IN" altLang="ko-KR" sz="1000" dirty="0"/>
              <a:t>: </a:t>
            </a:r>
            <a:r>
              <a:rPr lang="mr-IN" altLang="ko-KR" sz="1000" dirty="0" smtClean="0"/>
              <a:t>"50m</a:t>
            </a:r>
            <a:r>
              <a:rPr lang="mr-IN" altLang="ko-KR" sz="1000" dirty="0"/>
              <a:t>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limits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memory</a:t>
            </a:r>
            <a:r>
              <a:rPr lang="mr-IN" altLang="ko-KR" sz="1000" dirty="0"/>
              <a:t>: "128Mi"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cpu</a:t>
            </a:r>
            <a:r>
              <a:rPr lang="mr-IN" altLang="ko-KR" sz="1000" dirty="0"/>
              <a:t>: "500m</a:t>
            </a:r>
            <a:r>
              <a:rPr lang="mr-IN" altLang="ko-KR" sz="1000" dirty="0" smtClean="0"/>
              <a:t>"</a:t>
            </a:r>
            <a:endParaRPr lang="mr-IN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5110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986" y="102588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3</a:t>
            </a:r>
            <a:r>
              <a:rPr kumimoji="1" lang="en-US" altLang="ko-KR" sz="1600" dirty="0" smtClean="0"/>
              <a:t>. </a:t>
            </a:r>
            <a:r>
              <a:rPr kumimoji="1" lang="en-US" altLang="ko-KR" sz="1600" dirty="0"/>
              <a:t>Mysql DB</a:t>
            </a:r>
            <a:r>
              <a:rPr kumimoji="1" lang="ko-KR" altLang="en-US" sz="1600" dirty="0"/>
              <a:t>에 대한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작성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/>
              <a:t>4</a:t>
            </a:r>
            <a:r>
              <a:rPr kumimoji="1" lang="en-US" altLang="ko-KR" sz="1600" dirty="0" smtClean="0"/>
              <a:t>. </a:t>
            </a:r>
            <a:r>
              <a:rPr kumimoji="1" lang="en-US" altLang="ko-KR" sz="1600" dirty="0"/>
              <a:t>Mysql DB</a:t>
            </a:r>
            <a:r>
              <a:rPr kumimoji="1" lang="ko-KR" altLang="en-US" sz="1600" dirty="0"/>
              <a:t>에 대한</a:t>
            </a:r>
            <a:r>
              <a:rPr kumimoji="1" lang="en-US" altLang="ko-KR" sz="1600" dirty="0"/>
              <a:t> Deployment,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Service Object </a:t>
            </a:r>
            <a:r>
              <a:rPr kumimoji="1" lang="ko-KR" altLang="en-US" sz="1600" dirty="0" smtClean="0"/>
              <a:t>생성 확인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23987" y="1870206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apply -f awesome-media-db-deployment.yml -f awesome-media-db-service.yml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87" y="2273576"/>
            <a:ext cx="10007600" cy="647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18" y="3638320"/>
            <a:ext cx="7874000" cy="1854200"/>
          </a:xfrm>
          <a:prstGeom prst="rect">
            <a:avLst/>
          </a:prstGeom>
        </p:spPr>
      </p:pic>
      <p:sp>
        <p:nvSpPr>
          <p:cNvPr id="15" name="텍스트 개체 틀 10"/>
          <p:cNvSpPr txBox="1">
            <a:spLocks/>
          </p:cNvSpPr>
          <p:nvPr/>
        </p:nvSpPr>
        <p:spPr>
          <a:xfrm>
            <a:off x="452210" y="326543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get deploy,pod,svc</a:t>
            </a:r>
            <a:endParaRPr lang="en-US" altLang="ko-KR" sz="1400" dirty="0" smtClean="0"/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04801" y="6813429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14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90736" y="1449992"/>
            <a:ext cx="542351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ko-KR" altLang="en-US" sz="1400" dirty="0" smtClean="0"/>
              <a:t>서비스 </a:t>
            </a:r>
            <a:r>
              <a:rPr lang="ko-KR" altLang="en-US" sz="1400" dirty="0"/>
              <a:t>디스커버리 </a:t>
            </a:r>
            <a:r>
              <a:rPr lang="ko-KR" altLang="en-US" sz="1400" dirty="0" smtClean="0"/>
              <a:t>방식</a:t>
            </a:r>
            <a:endParaRPr lang="en-US" altLang="ko-KR" sz="1400" dirty="0" smtClean="0"/>
          </a:p>
          <a:p>
            <a:pPr algn="l"/>
            <a:r>
              <a:rPr lang="en-US" altLang="ko-KR" dirty="0" smtClean="0"/>
              <a:t>1.</a:t>
            </a:r>
            <a:r>
              <a:rPr lang="ko-KR" altLang="en-US" dirty="0" smtClean="0"/>
              <a:t> 환경변수 방식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Pod</a:t>
            </a:r>
            <a:r>
              <a:rPr lang="ko-KR" altLang="en-US" dirty="0" smtClean="0"/>
              <a:t> 생성 시 컨테이너 내부에 모든 서비스들의 </a:t>
            </a:r>
            <a:r>
              <a:rPr lang="en-US" altLang="ko-KR" dirty="0" smtClean="0"/>
              <a:t>HOST, PORT </a:t>
            </a:r>
            <a:r>
              <a:rPr lang="ko-KR" altLang="en-US" dirty="0" smtClean="0"/>
              <a:t>정보가 환경변수로 주입됨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컨테이너에서 환경변수를 통해 다른 서비스에 대한 접속 정보를 알수 있음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b="1" i="1" dirty="0" smtClean="0"/>
              <a:t>redis-master</a:t>
            </a:r>
            <a:r>
              <a:rPr lang="ko-KR" altLang="en-US" b="1" i="1" dirty="0" smtClean="0"/>
              <a:t> </a:t>
            </a:r>
            <a:r>
              <a:rPr lang="ko-KR" altLang="en-US" dirty="0" smtClean="0"/>
              <a:t>서비스가 미리 생성되어 있는 경우 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애플리케이션을 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로 띄우면 내부에 아래와 같은 환경 변수가 주입됨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algn="l"/>
            <a:r>
              <a:rPr lang="en-US" altLang="ko-KR" sz="1400" dirty="0" smtClean="0"/>
              <a:t>2.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DNS </a:t>
            </a:r>
            <a:r>
              <a:rPr lang="ko-KR" altLang="en-US" sz="1400" dirty="0"/>
              <a:t>서버 </a:t>
            </a:r>
            <a:r>
              <a:rPr lang="ko-KR" altLang="en-US" sz="1400" dirty="0" smtClean="0"/>
              <a:t>방식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ko-KR" altLang="en-US" dirty="0"/>
              <a:t>이미 구성된 </a:t>
            </a:r>
            <a:r>
              <a:rPr lang="en-US" altLang="ko-KR" dirty="0"/>
              <a:t>DNS </a:t>
            </a:r>
            <a:r>
              <a:rPr lang="ko-KR" altLang="en-US" dirty="0"/>
              <a:t>서비스를 통해 서비스명으로 접근 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r>
              <a:rPr lang="ko-KR" altLang="en-US" dirty="0"/>
              <a:t>다른 네임스페이스에 있는 서비스도 접근 가능함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6" y="1547648"/>
            <a:ext cx="4775814" cy="46691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623" y="3332633"/>
            <a:ext cx="4640079" cy="1707807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86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2858653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6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애플리케이션의 </a:t>
            </a:r>
            <a:r>
              <a:rPr kumimoji="1" lang="en-US" altLang="ko-KR" sz="1600" dirty="0" smtClean="0"/>
              <a:t>k8s </a:t>
            </a:r>
            <a:r>
              <a:rPr kumimoji="1" lang="ko-KR" altLang="en-US" sz="1600" dirty="0" smtClean="0"/>
              <a:t>환경 설정 분리 </a:t>
            </a:r>
            <a:r>
              <a:rPr kumimoji="1" lang="en-US" altLang="ko-KR" sz="1600" dirty="0" smtClean="0"/>
              <a:t>(application-k8s.yml)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포트확인 필요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176741"/>
            <a:ext cx="11057895" cy="28651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spring:</a:t>
            </a:r>
          </a:p>
          <a:p>
            <a:pPr algn="l"/>
            <a:r>
              <a:rPr lang="en-US" altLang="ko-KR" sz="1400" dirty="0"/>
              <a:t>  application:</a:t>
            </a:r>
          </a:p>
          <a:p>
            <a:pPr algn="l"/>
            <a:r>
              <a:rPr lang="en-US" altLang="ko-KR" sz="1400" dirty="0"/>
              <a:t>    name: awesome-media-dev</a:t>
            </a:r>
          </a:p>
          <a:p>
            <a:pPr algn="l"/>
            <a:r>
              <a:rPr lang="en-US" altLang="ko-KR" sz="1400" dirty="0"/>
              <a:t>  datasource:</a:t>
            </a:r>
          </a:p>
          <a:p>
            <a:pPr algn="l"/>
            <a:r>
              <a:rPr lang="en-US" altLang="ko-KR" sz="1400" dirty="0"/>
              <a:t>    initialize: </a:t>
            </a:r>
            <a:r>
              <a:rPr lang="en-US" altLang="ko-KR" sz="1400" b="1" dirty="0"/>
              <a:t>true</a:t>
            </a:r>
          </a:p>
          <a:p>
            <a:pPr algn="l"/>
            <a:r>
              <a:rPr lang="en-US" altLang="ko-KR" sz="1400" dirty="0"/>
              <a:t>    platform: mysql</a:t>
            </a:r>
          </a:p>
          <a:p>
            <a:pPr algn="l"/>
            <a:r>
              <a:rPr lang="en-US" altLang="ko-KR" sz="1400" dirty="0"/>
              <a:t>    url: jdbc:mysql://${AWESOME_MEDIA_DB_SERVICE_HOST}:${AWESOME_MEDIA_DB_SERVICE_PORT}/${MYSQL_DATABASE}</a:t>
            </a:r>
          </a:p>
          <a:p>
            <a:pPr algn="l"/>
            <a:r>
              <a:rPr lang="en-US" altLang="ko-KR" sz="1400" dirty="0"/>
              <a:t>    username: ${MYSQL_USER}</a:t>
            </a:r>
          </a:p>
          <a:p>
            <a:pPr algn="l"/>
            <a:r>
              <a:rPr lang="en-US" altLang="ko-KR" sz="1400" dirty="0"/>
              <a:t>    password: ${MYSQL_PASSWORD}</a:t>
            </a:r>
            <a:endParaRPr lang="en-US" altLang="ko-KR" sz="1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23986" y="6136690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7.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애플리케이션의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Deployment yml </a:t>
            </a:r>
            <a:r>
              <a:rPr kumimoji="1" lang="ko-KR" altLang="en-US" sz="1600" dirty="0" smtClean="0"/>
              <a:t>파일에 환경변수</a:t>
            </a:r>
            <a:r>
              <a:rPr kumimoji="1" lang="en-US" altLang="ko-KR" sz="1600" dirty="0"/>
              <a:t> </a:t>
            </a:r>
            <a:r>
              <a:rPr kumimoji="1" lang="ko-KR" altLang="en-US" sz="1600" dirty="0" smtClean="0"/>
              <a:t>추가</a:t>
            </a:r>
            <a:r>
              <a:rPr kumimoji="1" lang="en-US" altLang="ko-KR" sz="1600" dirty="0" smtClean="0"/>
              <a:t> (</a:t>
            </a:r>
            <a:r>
              <a:rPr kumimoji="1" lang="ko-KR" altLang="en-US" sz="1600" dirty="0" smtClean="0"/>
              <a:t>계속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423986" y="1412371"/>
            <a:ext cx="3413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/>
              <a:t>5. </a:t>
            </a:r>
            <a:r>
              <a:rPr kumimoji="1" lang="en-US" altLang="ko-KR" sz="1600" dirty="0"/>
              <a:t>Mysql </a:t>
            </a:r>
            <a:r>
              <a:rPr kumimoji="1" lang="ko-KR" altLang="en-US" sz="1600" dirty="0"/>
              <a:t>의존 관계 추가 </a:t>
            </a:r>
            <a:r>
              <a:rPr kumimoji="1" lang="en-US" altLang="ko-KR" sz="1600" dirty="0"/>
              <a:t>(pom.xml)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423986" y="1763612"/>
            <a:ext cx="11057895" cy="10836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&lt;</a:t>
            </a:r>
            <a:r>
              <a:rPr lang="pl-PL" altLang="ko-KR" sz="1400" dirty="0" err="1"/>
              <a:t>dependency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groupId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mysql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groupId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artifactId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mysql-connector-java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artifactId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scope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runtime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scope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&lt;/</a:t>
            </a:r>
            <a:r>
              <a:rPr lang="pl-PL" altLang="ko-KR" sz="1400" dirty="0" err="1"/>
              <a:t>dependency</a:t>
            </a:r>
            <a:r>
              <a:rPr lang="pl-PL" altLang="ko-KR" sz="1400" dirty="0" smtClean="0"/>
              <a:t>&gt;</a:t>
            </a:r>
            <a:endParaRPr lang="pl-PL" altLang="ko-KR" sz="1400" dirty="0"/>
          </a:p>
        </p:txBody>
      </p:sp>
    </p:spTree>
    <p:extLst>
      <p:ext uri="{BB962C8B-B14F-4D97-AF65-F5344CB8AC3E}">
        <p14:creationId xmlns:p14="http://schemas.microsoft.com/office/powerpoint/2010/main" val="55069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텍스트 개체 틀 10"/>
          <p:cNvSpPr txBox="1">
            <a:spLocks/>
          </p:cNvSpPr>
          <p:nvPr/>
        </p:nvSpPr>
        <p:spPr>
          <a:xfrm>
            <a:off x="592434" y="1435460"/>
            <a:ext cx="11057895" cy="4989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"/>
              </a:lnSpc>
            </a:pPr>
            <a:r>
              <a:rPr lang="en-US" altLang="ko-KR" sz="1100" dirty="0"/>
              <a:t>apiVersion: apps/v1beta2 # for versions before 1.8.0 use apps/v1beta1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kind: Deployment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metadata: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name: awesome-media-backend-deployment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labels: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app: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spec: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replicas: 1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selector: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matchLabels: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app: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template: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metadata: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</a:t>
            </a:r>
            <a:r>
              <a:rPr lang="mr-IN" altLang="ko-KR" sz="1100" dirty="0" err="1"/>
              <a:t>labels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app: awesome-media-backend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</a:t>
            </a:r>
            <a:r>
              <a:rPr lang="mr-IN" altLang="ko-KR" sz="1100" dirty="0" err="1"/>
              <a:t>spec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containers: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- name: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</a:t>
            </a:r>
            <a:r>
              <a:rPr lang="en-US" altLang="ko-KR" sz="1100" dirty="0">
                <a:solidFill>
                  <a:srgbClr val="FF0000"/>
                </a:solidFill>
              </a:rPr>
              <a:t>image: </a:t>
            </a:r>
            <a:r>
              <a:rPr lang="en-US" altLang="ko-KR" sz="1100" dirty="0" err="1" smtClean="0">
                <a:solidFill>
                  <a:srgbClr val="FF0000"/>
                </a:solidFill>
              </a:rPr>
              <a:t>dtlabs</a:t>
            </a:r>
            <a:r>
              <a:rPr lang="en-US" altLang="ko-KR" sz="1100" dirty="0" smtClean="0">
                <a:solidFill>
                  <a:srgbClr val="FF0000"/>
                </a:solidFill>
              </a:rPr>
              <a:t>/awesome-media-backend:1.0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ports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de-DE" altLang="ko-KR" sz="1100" dirty="0"/>
              <a:t>        - </a:t>
            </a:r>
            <a:r>
              <a:rPr lang="de-DE" altLang="ko-KR" sz="1100" dirty="0" err="1"/>
              <a:t>containerPort</a:t>
            </a:r>
            <a:r>
              <a:rPr lang="de-DE" altLang="ko-KR" sz="1100" dirty="0"/>
              <a:t>: 8090</a:t>
            </a:r>
          </a:p>
          <a:p>
            <a:pPr algn="l">
              <a:lnSpc>
                <a:spcPts val="1"/>
              </a:lnSpc>
            </a:pPr>
            <a:r>
              <a:rPr lang="de-DE" altLang="ko-KR" sz="1100" dirty="0"/>
              <a:t>        </a:t>
            </a:r>
            <a:r>
              <a:rPr lang="de-DE" altLang="ko-KR" sz="1100" dirty="0" err="1"/>
              <a:t>imagePullPolicy</a:t>
            </a:r>
            <a:r>
              <a:rPr lang="de-DE" altLang="ko-KR" sz="1100" dirty="0"/>
              <a:t>: </a:t>
            </a:r>
            <a:r>
              <a:rPr lang="de-DE" altLang="ko-KR" sz="1100" dirty="0" err="1"/>
              <a:t>Always</a:t>
            </a:r>
            <a:endParaRPr lang="de-DE" altLang="ko-KR" sz="1100" dirty="0"/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env</a:t>
            </a:r>
            <a:r>
              <a:rPr lang="mr-IN" altLang="ko-KR" sz="1100" dirty="0"/>
              <a:t>: 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SPRING_PROFILES_ACTIVE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k8s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MYSQL_DATABASE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</a:t>
            </a:r>
            <a:r>
              <a:rPr lang="mr-IN" altLang="ko-KR" sz="1100" dirty="0" err="1"/>
              <a:t>db_example</a:t>
            </a:r>
            <a:endParaRPr lang="mr-IN" altLang="ko-KR" sz="1100" dirty="0"/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MYSQL_PASSWORD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</a:t>
            </a:r>
            <a:r>
              <a:rPr lang="mr-IN" altLang="ko-KR" sz="1100" dirty="0" err="1"/>
              <a:t>ThePassword</a:t>
            </a:r>
            <a:r>
              <a:rPr lang="mr-IN" altLang="ko-KR" sz="1100" dirty="0"/>
              <a:t>     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- </a:t>
            </a:r>
            <a:r>
              <a:rPr lang="mr-IN" altLang="ko-KR" sz="1100" dirty="0" err="1"/>
              <a:t>name</a:t>
            </a:r>
            <a:r>
              <a:rPr lang="mr-IN" altLang="ko-KR" sz="1100" dirty="0"/>
              <a:t>: MYSQL_USER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  value: springuser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resources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requests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memory</a:t>
            </a:r>
            <a:r>
              <a:rPr lang="mr-IN" altLang="ko-KR" sz="1100" dirty="0"/>
              <a:t>: "256Mi"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cpu</a:t>
            </a:r>
            <a:r>
              <a:rPr lang="mr-IN" altLang="ko-KR" sz="1100" dirty="0"/>
              <a:t>: "50m"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limits</a:t>
            </a:r>
            <a:r>
              <a:rPr lang="mr-IN" altLang="ko-KR" sz="1100" dirty="0"/>
              <a:t>: 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memory</a:t>
            </a:r>
            <a:r>
              <a:rPr lang="mr-IN" altLang="ko-KR" sz="1100" dirty="0"/>
              <a:t>: </a:t>
            </a:r>
            <a:r>
              <a:rPr lang="mr-IN" altLang="ko-KR" sz="1100" dirty="0" smtClean="0"/>
              <a:t>"</a:t>
            </a:r>
            <a:r>
              <a:rPr lang="en-US" altLang="ko-KR" sz="1100" dirty="0" smtClean="0"/>
              <a:t>1Gi</a:t>
            </a:r>
            <a:r>
              <a:rPr lang="mr-IN" altLang="ko-KR" sz="1100" dirty="0" smtClean="0"/>
              <a:t>" </a:t>
            </a:r>
            <a:endParaRPr lang="mr-IN" altLang="ko-KR" sz="1100" dirty="0"/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cpu</a:t>
            </a:r>
            <a:r>
              <a:rPr lang="mr-IN" altLang="ko-KR" sz="1100" dirty="0"/>
              <a:t>: "500m</a:t>
            </a:r>
            <a:r>
              <a:rPr lang="mr-IN" altLang="ko-KR" sz="1100" dirty="0" smtClean="0"/>
              <a:t>"</a:t>
            </a:r>
            <a:endParaRPr lang="mr-IN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76789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986" y="1372371"/>
            <a:ext cx="1159443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8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 smtClean="0"/>
              <a:t>애플리케이션 메이븐 빌드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소스 변경사항 있는경우만</a:t>
            </a:r>
            <a:r>
              <a:rPr kumimoji="1" lang="en-US" altLang="ko-KR" sz="1600" dirty="0" smtClean="0"/>
              <a:t>)</a:t>
            </a:r>
          </a:p>
          <a:p>
            <a:r>
              <a:rPr kumimoji="1" lang="en-US" altLang="ko-KR" sz="1600" dirty="0" smtClean="0"/>
              <a:t>9.</a:t>
            </a:r>
            <a:r>
              <a:rPr kumimoji="1" lang="ko-KR" altLang="en-US" sz="1600" dirty="0" smtClean="0"/>
              <a:t> 이미지 빌드 및 레지스트리로 이미지 업로드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10.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 smtClean="0"/>
              <a:t>애플리케이션에 대한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11.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/>
              <a:t>애플리케이션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명 조회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2274349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apply -f </a:t>
            </a:r>
            <a:r>
              <a:rPr lang="en-US" altLang="ko-KR" sz="1400" dirty="0" smtClean="0"/>
              <a:t>awesome-media-backend-deployment.yml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1" y="3727403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get pod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663866"/>
            <a:ext cx="10858500" cy="609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4162376"/>
            <a:ext cx="8166100" cy="8763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5" name="바닥글 개체 틀 169"/>
          <p:cNvSpPr txBox="1">
            <a:spLocks/>
          </p:cNvSpPr>
          <p:nvPr/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77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4772" y="1410695"/>
            <a:ext cx="115944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13.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/>
              <a:t>애플리케이션 </a:t>
            </a:r>
            <a:r>
              <a:rPr kumimoji="1" lang="ko-KR" altLang="en-US" sz="1600" dirty="0" smtClean="0"/>
              <a:t>컨테이너 내부로 접속하여 환경변수 확인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72077" y="1733102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exec -it 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애플리케이션의 조회된 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명</a:t>
            </a:r>
            <a:r>
              <a:rPr lang="en-US" altLang="ko-KR" sz="1400" dirty="0" smtClean="0"/>
              <a:t>] </a:t>
            </a:r>
            <a:r>
              <a:rPr lang="en-US" altLang="ko-KR" sz="1400" dirty="0"/>
              <a:t>-- /bin/sh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7" y="2100043"/>
            <a:ext cx="9779000" cy="41021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62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4772" y="1410695"/>
            <a:ext cx="115944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14.</a:t>
            </a:r>
            <a:r>
              <a:rPr kumimoji="1" lang="ko-KR" altLang="en-US" sz="1600" dirty="0" smtClean="0"/>
              <a:t> 로컬의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애플리케이션의 </a:t>
            </a:r>
            <a:r>
              <a:rPr kumimoji="1" lang="en-US" altLang="ko-KR" sz="1600" dirty="0" smtClean="0"/>
              <a:t>application-default.yml </a:t>
            </a:r>
            <a:r>
              <a:rPr kumimoji="1" lang="ko-KR" altLang="en-US" sz="1600" dirty="0" smtClean="0"/>
              <a:t>파일의 </a:t>
            </a:r>
            <a:r>
              <a:rPr kumimoji="1" lang="en-US" altLang="ko-KR" sz="1600" dirty="0" smtClean="0"/>
              <a:t>url </a:t>
            </a:r>
            <a:r>
              <a:rPr kumimoji="1" lang="ko-KR" altLang="en-US" sz="1600" dirty="0" smtClean="0"/>
              <a:t>정보 수정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15.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 재시작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16.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localhost:8080</a:t>
            </a:r>
            <a:r>
              <a:rPr kumimoji="1" lang="ko-KR" altLang="en-US" sz="1600" dirty="0" smtClean="0"/>
              <a:t>으로 접속해보기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435" y="2448156"/>
            <a:ext cx="8407180" cy="3928581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45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영화 컨텐츠 스트리밍 서비스인  </a:t>
            </a:r>
            <a:r>
              <a:rPr lang="en-US" altLang="ko-KR" dirty="0"/>
              <a:t>awesome-media-backend </a:t>
            </a:r>
            <a:r>
              <a:rPr lang="ko-KR" altLang="en-US" dirty="0"/>
              <a:t>프로젝트를 개발합니다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애플리케이션 개발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09" y="1467853"/>
            <a:ext cx="10809513" cy="4920915"/>
          </a:xfrm>
          <a:prstGeom prst="rect">
            <a:avLst/>
          </a:prstGeom>
        </p:spPr>
      </p:pic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4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ZCP(Kubernetes)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0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8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VM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의 컨셉 및 차이점에 대해서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2052628" y="2266209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303926" y="2266209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55225" y="2266209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>
            <a:off x="6392354" y="1966693"/>
            <a:ext cx="6739" cy="438241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2052628" y="2942461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303926" y="2942461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555225" y="2942461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052628" y="3618712"/>
            <a:ext cx="1103731" cy="541033"/>
          </a:xfrm>
          <a:prstGeom prst="rect">
            <a:avLst/>
          </a:prstGeom>
          <a:solidFill>
            <a:srgbClr val="6AB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Guest OS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052628" y="4268531"/>
            <a:ext cx="3606328" cy="571536"/>
          </a:xfrm>
          <a:prstGeom prst="rect">
            <a:avLst/>
          </a:prstGeom>
          <a:solidFill>
            <a:srgbClr val="55D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HYPERVISOR</a:t>
            </a:r>
            <a:endParaRPr kumimoji="1" lang="ko-KR" altLang="en-US" sz="1600" dirty="0">
              <a:solidFill>
                <a:schemeClr val="tx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303926" y="3611790"/>
            <a:ext cx="1103731" cy="541033"/>
          </a:xfrm>
          <a:prstGeom prst="rect">
            <a:avLst/>
          </a:prstGeom>
          <a:solidFill>
            <a:srgbClr val="6AB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Guest OS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555225" y="3602088"/>
            <a:ext cx="1103731" cy="541033"/>
          </a:xfrm>
          <a:prstGeom prst="rect">
            <a:avLst/>
          </a:prstGeom>
          <a:solidFill>
            <a:srgbClr val="6AB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Guest OS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052628" y="4950713"/>
            <a:ext cx="3606328" cy="571536"/>
          </a:xfrm>
          <a:prstGeom prst="rect">
            <a:avLst/>
          </a:prstGeom>
          <a:solidFill>
            <a:srgbClr val="AB8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HOST OPERATING SYSTEM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052628" y="5632895"/>
            <a:ext cx="3606328" cy="571536"/>
          </a:xfrm>
          <a:prstGeom prst="rect">
            <a:avLst/>
          </a:prstGeom>
          <a:solidFill>
            <a:srgbClr val="3E5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INFRASTRUCTURE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058452" y="2528245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309750" y="2528245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561049" y="2528245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058452" y="3204497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309750" y="3204497"/>
            <a:ext cx="2355030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058452" y="3877784"/>
            <a:ext cx="3606328" cy="571536"/>
          </a:xfrm>
          <a:prstGeom prst="rect">
            <a:avLst/>
          </a:prstGeom>
          <a:solidFill>
            <a:srgbClr val="73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Andale Mono" charset="0"/>
                <a:ea typeface="Andale Mono" charset="0"/>
                <a:cs typeface="Andale Mono" charset="0"/>
              </a:rPr>
              <a:t>Docker Engine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058452" y="4559966"/>
            <a:ext cx="3606328" cy="571536"/>
          </a:xfrm>
          <a:prstGeom prst="rect">
            <a:avLst/>
          </a:prstGeom>
          <a:solidFill>
            <a:srgbClr val="AB8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HOST OPERATING SYSTEM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058452" y="5242148"/>
            <a:ext cx="3606328" cy="571536"/>
          </a:xfrm>
          <a:prstGeom prst="rect">
            <a:avLst/>
          </a:prstGeom>
          <a:solidFill>
            <a:srgbClr val="3E5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INFRASTRUCTURE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835251" y="1882469"/>
            <a:ext cx="4041081" cy="4468484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254411" y="2193542"/>
            <a:ext cx="1215074" cy="2032537"/>
          </a:xfrm>
          <a:prstGeom prst="rect">
            <a:avLst/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911974" y="1894501"/>
            <a:ext cx="3923884" cy="4111931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912871" y="1689015"/>
            <a:ext cx="1885838" cy="36111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VM</a:t>
            </a:r>
            <a:endParaRPr kumimoji="1" lang="ko-KR" altLang="en-US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930996" y="1735114"/>
            <a:ext cx="1885838" cy="36111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Container</a:t>
            </a:r>
            <a:endParaRPr kumimoji="1" lang="ko-KR" altLang="en-US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261585" y="2449659"/>
            <a:ext cx="2468804" cy="1361108"/>
          </a:xfrm>
          <a:prstGeom prst="rect">
            <a:avLst/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4" name="왼쪽 중괄호 108"/>
          <p:cNvSpPr/>
          <p:nvPr/>
        </p:nvSpPr>
        <p:spPr bwMode="auto">
          <a:xfrm>
            <a:off x="1781868" y="2305499"/>
            <a:ext cx="219986" cy="1797995"/>
          </a:xfrm>
          <a:prstGeom prst="leftBrace">
            <a:avLst>
              <a:gd name="adj1" fmla="val 34139"/>
              <a:gd name="adj2" fmla="val 17281"/>
            </a:avLst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00731" y="2096230"/>
            <a:ext cx="1309717" cy="121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VM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을 설치 및 구동에 부하 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속도가 느림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용량 낭비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이식성 ↓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13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18961</TotalTime>
  <Words>5657</Words>
  <Application>Microsoft Macintosh PowerPoint</Application>
  <PresentationFormat>와이드스크린</PresentationFormat>
  <Paragraphs>1633</Paragraphs>
  <Slides>67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83" baseType="lpstr">
      <vt:lpstr>맑은 고딕</vt:lpstr>
      <vt:lpstr>Andale Mono</vt:lpstr>
      <vt:lpstr>KoPub돋움체 Medium</vt:lpstr>
      <vt:lpstr>Mangal</vt:lpstr>
      <vt:lpstr>Monaco</vt:lpstr>
      <vt:lpstr>Noto Sans</vt:lpstr>
      <vt:lpstr>Noto Sans CJK JP Bold</vt:lpstr>
      <vt:lpstr>Noto Sans CJK KR Black</vt:lpstr>
      <vt:lpstr>Noto Sans CJK KR Bold</vt:lpstr>
      <vt:lpstr>Noto Sans CJK KR Medium</vt:lpstr>
      <vt:lpstr>Noto Sans CJK TC Black</vt:lpstr>
      <vt:lpstr>Rix고딕 B</vt:lpstr>
      <vt:lpstr>Segoe UI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400</cp:revision>
  <dcterms:created xsi:type="dcterms:W3CDTF">2018-03-05T04:44:33Z</dcterms:created>
  <dcterms:modified xsi:type="dcterms:W3CDTF">2018-10-29T05:06:44Z</dcterms:modified>
</cp:coreProperties>
</file>